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 id="2147483660" r:id="rId2"/>
  </p:sldMasterIdLst>
  <p:notesMasterIdLst>
    <p:notesMasterId r:id="rId32"/>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0" r:id="rId17"/>
    <p:sldId id="271" r:id="rId18"/>
    <p:sldId id="272" r:id="rId19"/>
    <p:sldId id="273" r:id="rId20"/>
    <p:sldId id="274" r:id="rId21"/>
    <p:sldId id="275" r:id="rId22"/>
    <p:sldId id="276" r:id="rId23"/>
    <p:sldId id="277" r:id="rId24"/>
    <p:sldId id="278" r:id="rId25"/>
    <p:sldId id="279" r:id="rId26"/>
    <p:sldId id="280" r:id="rId27"/>
    <p:sldId id="281" r:id="rId28"/>
    <p:sldId id="282" r:id="rId29"/>
    <p:sldId id="283" r:id="rId30"/>
    <p:sldId id="284" r:id="rId31"/>
  </p:sldIdLst>
  <p:sldSz cx="12192000" cy="6858000"/>
  <p:notesSz cx="6858000" cy="9144000"/>
  <p:embeddedFontLst>
    <p:embeddedFont>
      <p:font typeface="Calibri" panose="020F0502020204030204" pitchFamily="34" charset="0"/>
      <p:regular r:id="rId33"/>
      <p:bold r:id="rId34"/>
      <p:italic r:id="rId35"/>
      <p:boldItalic r:id="rId36"/>
    </p:embeddedFont>
    <p:embeddedFont>
      <p:font typeface="Cambria" panose="02040503050406030204" pitchFamily="18" charset="0"/>
      <p:regular r:id="rId37"/>
      <p:bold r:id="rId38"/>
      <p:italic r:id="rId39"/>
      <p:boldItalic r:id="rId40"/>
    </p:embeddedFont>
    <p:embeddedFont>
      <p:font typeface="Helvetica Neue" panose="02000503000000020004" pitchFamily="2" charset="0"/>
      <p:regular r:id="rId41"/>
      <p:bold r:id="rId42"/>
      <p:italic r:id="rId43"/>
      <p:boldItalic r:id="rId44"/>
    </p:embeddedFont>
    <p:embeddedFont>
      <p:font typeface="Verdana" panose="020B0604030504040204" pitchFamily="34" charset="0"/>
      <p:regular r:id="rId45"/>
      <p:bold r:id="rId46"/>
      <p:italic r:id="rId47"/>
      <p:boldItalic r:id="rId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http://customooxmlschemas.google.com/">
      <go:slidesCustomData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xmlns:go="http://customooxmlschemas.google.com/" r:id="rId49" roundtripDataSignature="AMtx7mhfbOPbWq/2Dmwl9ja8pOBPDdbZpg=="/>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33"/>
  </p:normalViewPr>
  <p:slideViewPr>
    <p:cSldViewPr snapToGrid="0">
      <p:cViewPr varScale="1">
        <p:scale>
          <a:sx n="116" d="100"/>
          <a:sy n="116" d="100"/>
        </p:scale>
        <p:origin x="65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font" Target="fonts/font7.fntdata"/><Relationship Id="rId21" Type="http://schemas.openxmlformats.org/officeDocument/2006/relationships/slide" Target="slides/slide19.xml"/><Relationship Id="rId34" Type="http://schemas.openxmlformats.org/officeDocument/2006/relationships/font" Target="fonts/font2.fntdata"/><Relationship Id="rId42" Type="http://schemas.openxmlformats.org/officeDocument/2006/relationships/font" Target="fonts/font10.fntdata"/><Relationship Id="rId47" Type="http://schemas.openxmlformats.org/officeDocument/2006/relationships/font" Target="fonts/font15.fntdata"/><Relationship Id="rId50" Type="http://schemas.openxmlformats.org/officeDocument/2006/relationships/presProps" Target="pres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notesMaster" Target="notesMasters/notesMaster1.xml"/><Relationship Id="rId37" Type="http://schemas.openxmlformats.org/officeDocument/2006/relationships/font" Target="fonts/font5.fntdata"/><Relationship Id="rId40" Type="http://schemas.openxmlformats.org/officeDocument/2006/relationships/font" Target="fonts/font8.fntdata"/><Relationship Id="rId45" Type="http://schemas.openxmlformats.org/officeDocument/2006/relationships/font" Target="fonts/font13.fntdata"/><Relationship Id="rId53" Type="http://schemas.openxmlformats.org/officeDocument/2006/relationships/tableStyles" Target="tableStyles.xml"/><Relationship Id="rId5" Type="http://schemas.openxmlformats.org/officeDocument/2006/relationships/slide" Target="slides/slide3.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font" Target="fonts/font12.fntdata"/><Relationship Id="rId52"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font" Target="fonts/font3.fntdata"/><Relationship Id="rId43" Type="http://schemas.openxmlformats.org/officeDocument/2006/relationships/font" Target="fonts/font11.fntdata"/><Relationship Id="rId48" Type="http://schemas.openxmlformats.org/officeDocument/2006/relationships/font" Target="fonts/font16.fntdata"/><Relationship Id="rId8" Type="http://schemas.openxmlformats.org/officeDocument/2006/relationships/slide" Target="slides/slide6.xml"/><Relationship Id="rId51" Type="http://schemas.openxmlformats.org/officeDocument/2006/relationships/viewProps" Target="viewProp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font" Target="fonts/font1.fntdata"/><Relationship Id="rId38" Type="http://schemas.openxmlformats.org/officeDocument/2006/relationships/font" Target="fonts/font6.fntdata"/><Relationship Id="rId46" Type="http://schemas.openxmlformats.org/officeDocument/2006/relationships/font" Target="fonts/font14.fntdata"/><Relationship Id="rId20" Type="http://schemas.openxmlformats.org/officeDocument/2006/relationships/slide" Target="slides/slide18.xml"/><Relationship Id="rId41"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font" Target="fonts/font4.fntdata"/><Relationship Id="rId49" Type="http://customschemas.google.com/relationships/presentationmetadata" Target="metadata"/></Relationships>
</file>

<file path=ppt/media/image1.png>
</file>

<file path=ppt/media/image10.png>
</file>

<file path=ppt/media/image11.png>
</file>

<file path=ppt/media/image12.png>
</file>

<file path=ppt/media/image13.jpg>
</file>

<file path=ppt/media/image14.gif>
</file>

<file path=ppt/media/image15.png>
</file>

<file path=ppt/media/image16.png>
</file>

<file path=ppt/media/image17.gif>
</file>

<file path=ppt/media/image18.png>
</file>

<file path=ppt/media/image19.png>
</file>

<file path=ppt/media/image2.png>
</file>

<file path=ppt/media/image20.png>
</file>

<file path=ppt/media/image21.png>
</file>

<file path=ppt/media/image22.gif>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png>
</file>

<file path=ppt/media/image5.png>
</file>

<file path=ppt/media/image6.gif>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p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7" name="Google Shape;97;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SzPts val="1400"/>
              <a:buNone/>
            </a:pPr>
            <a:r>
              <a:rPr lang="en-US"/>
              <a:t>pulled up our sleeves and decided to get our hands dirty</a:t>
            </a:r>
            <a:endParaRPr/>
          </a:p>
        </p:txBody>
      </p:sp>
      <p:sp>
        <p:nvSpPr>
          <p:cNvPr id="186" name="Google Shape;186;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1230166606_1_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7" name="Google Shape;197;g21230166606_1_1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This is where things get interesting</a:t>
            </a:r>
            <a:endParaRPr dirty="0"/>
          </a:p>
        </p:txBody>
      </p:sp>
      <p:sp>
        <p:nvSpPr>
          <p:cNvPr id="198" name="Google Shape;198;g21230166606_1_1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11</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
        <p:cNvGrpSpPr/>
        <p:nvPr/>
      </p:nvGrpSpPr>
      <p:grpSpPr>
        <a:xfrm>
          <a:off x="0" y="0"/>
          <a:ext cx="0" cy="0"/>
          <a:chOff x="0" y="0"/>
          <a:chExt cx="0" cy="0"/>
        </a:xfrm>
      </p:grpSpPr>
      <p:sp>
        <p:nvSpPr>
          <p:cNvPr id="203" name="Google Shape;203;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4" name="Google Shape;204;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Model takes the input documents and divides into topic clusters based on relevancy and frequency of the words</a:t>
            </a:r>
            <a:endParaRPr/>
          </a:p>
        </p:txBody>
      </p:sp>
      <p:sp>
        <p:nvSpPr>
          <p:cNvPr id="205" name="Google Shape;205;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For achieving the this, we followed a four step process</a:t>
            </a:r>
            <a:endParaRPr dirty="0"/>
          </a:p>
        </p:txBody>
      </p:sp>
      <p:sp>
        <p:nvSpPr>
          <p:cNvPr id="212" name="Google Shape;212;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g2122685c930_1_2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9" name="Google Shape;229;g2122685c930_1_2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based our decisions on these visualizations</a:t>
            </a:r>
            <a:endParaRPr/>
          </a:p>
        </p:txBody>
      </p:sp>
      <p:sp>
        <p:nvSpPr>
          <p:cNvPr id="230" name="Google Shape;230;g2122685c930_1_2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
        <p:cNvGrpSpPr/>
        <p:nvPr/>
      </p:nvGrpSpPr>
      <p:grpSpPr>
        <a:xfrm>
          <a:off x="0" y="0"/>
          <a:ext cx="0" cy="0"/>
          <a:chOff x="0" y="0"/>
          <a:chExt cx="0" cy="0"/>
        </a:xfrm>
      </p:grpSpPr>
      <p:sp>
        <p:nvSpPr>
          <p:cNvPr id="240" name="Google Shape;240;g21230166606_1_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1" name="Google Shape;241;g21230166606_1_1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2" name="Google Shape;242;g21230166606_1_1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15</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4" name="Google Shape;254;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
        <p:cNvGrpSpPr/>
        <p:nvPr/>
      </p:nvGrpSpPr>
      <p:grpSpPr>
        <a:xfrm>
          <a:off x="0" y="0"/>
          <a:ext cx="0" cy="0"/>
          <a:chOff x="0" y="0"/>
          <a:chExt cx="0" cy="0"/>
        </a:xfrm>
      </p:grpSpPr>
      <p:sp>
        <p:nvSpPr>
          <p:cNvPr id="262" name="Google Shape;262;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3" name="Google Shape;263;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2"/>
        <p:cNvGrpSpPr/>
        <p:nvPr/>
      </p:nvGrpSpPr>
      <p:grpSpPr>
        <a:xfrm>
          <a:off x="0" y="0"/>
          <a:ext cx="0" cy="0"/>
          <a:chOff x="0" y="0"/>
          <a:chExt cx="0" cy="0"/>
        </a:xfrm>
      </p:grpSpPr>
      <p:sp>
        <p:nvSpPr>
          <p:cNvPr id="273" name="Google Shape;273;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74" name="Google Shape;274;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g2122685c930_1_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g2122685c930_1_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5" name="Google Shape;105;g2122685c930_1_3: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Google Shape;286;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87" name="Google Shape;287;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7"/>
        <p:cNvGrpSpPr/>
        <p:nvPr/>
      </p:nvGrpSpPr>
      <p:grpSpPr>
        <a:xfrm>
          <a:off x="0" y="0"/>
          <a:ext cx="0" cy="0"/>
          <a:chOff x="0" y="0"/>
          <a:chExt cx="0" cy="0"/>
        </a:xfrm>
      </p:grpSpPr>
      <p:sp>
        <p:nvSpPr>
          <p:cNvPr id="298" name="Google Shape;298;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99" name="Google Shape;29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p1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11" name="Google Shape;311;p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20" name="Google Shape;320;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7"/>
        <p:cNvGrpSpPr/>
        <p:nvPr/>
      </p:nvGrpSpPr>
      <p:grpSpPr>
        <a:xfrm>
          <a:off x="0" y="0"/>
          <a:ext cx="0" cy="0"/>
          <a:chOff x="0" y="0"/>
          <a:chExt cx="0" cy="0"/>
        </a:xfrm>
      </p:grpSpPr>
      <p:sp>
        <p:nvSpPr>
          <p:cNvPr id="338" name="Google Shape;33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39" name="Google Shape;33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58" name="Google Shape;358;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69" name="Google Shape;369;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76" name="Google Shape;376;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0"/>
        <p:cNvGrpSpPr/>
        <p:nvPr/>
      </p:nvGrpSpPr>
      <p:grpSpPr>
        <a:xfrm>
          <a:off x="0" y="0"/>
          <a:ext cx="0" cy="0"/>
          <a:chOff x="0" y="0"/>
          <a:chExt cx="0" cy="0"/>
        </a:xfrm>
      </p:grpSpPr>
      <p:sp>
        <p:nvSpPr>
          <p:cNvPr id="381" name="Google Shape;381;g2122685c930_1_143: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82" name="Google Shape;382;g2122685c930_1_14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2122685c930_1_3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395" name="Google Shape;395;g2122685c930_1_39: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396" name="Google Shape;396;g2122685c930_1_39: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29</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2122685c930_0_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1" name="Google Shape;111;g2122685c930_0_0: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12" name="Google Shape;112;g2122685c930_0_0: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Google Shape;121;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22" name="Google Shape;122;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Diabetes – leading cause of death</a:t>
            </a:r>
            <a:endParaRPr/>
          </a:p>
          <a:p>
            <a:pPr marL="0" lvl="0" indent="0" algn="l" rtl="0">
              <a:lnSpc>
                <a:spcPct val="100000"/>
              </a:lnSpc>
              <a:spcBef>
                <a:spcPts val="0"/>
              </a:spcBef>
              <a:spcAft>
                <a:spcPts val="0"/>
              </a:spcAft>
              <a:buSzPts val="1400"/>
              <a:buNone/>
            </a:pPr>
            <a:r>
              <a:rPr lang="en-US"/>
              <a:t>CGMs according to the study can help improve health outcomes by providing a real-time feedback. Yet, the uptake has not been as much precedented.</a:t>
            </a:r>
            <a:endParaRPr/>
          </a:p>
          <a:p>
            <a:pPr marL="0" lvl="0" indent="0" algn="l" rtl="0">
              <a:lnSpc>
                <a:spcPct val="100000"/>
              </a:lnSpc>
              <a:spcBef>
                <a:spcPts val="0"/>
              </a:spcBef>
              <a:spcAft>
                <a:spcPts val="0"/>
              </a:spcAft>
              <a:buSzPts val="1400"/>
              <a:buNone/>
            </a:pPr>
            <a:endParaRPr/>
          </a:p>
          <a:p>
            <a:pPr marL="0" lvl="0" indent="0" algn="l" rtl="0">
              <a:lnSpc>
                <a:spcPct val="100000"/>
              </a:lnSpc>
              <a:spcBef>
                <a:spcPts val="0"/>
              </a:spcBef>
              <a:spcAft>
                <a:spcPts val="0"/>
              </a:spcAft>
              <a:buSzPts val="1400"/>
              <a:buNone/>
            </a:pPr>
            <a:r>
              <a:rPr lang="en-US"/>
              <a:t>So before one makes the jump to better health outcomes using CGMs, we wanted to understand that, in light of user experience, how effective have they been with current users and what inhibits users from using frequently</a:t>
            </a:r>
            <a:endParaRPr/>
          </a:p>
        </p:txBody>
      </p:sp>
      <p:sp>
        <p:nvSpPr>
          <p:cNvPr id="123" name="Google Shape;123;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4</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
        <p:cNvGrpSpPr/>
        <p:nvPr/>
      </p:nvGrpSpPr>
      <p:grpSpPr>
        <a:xfrm>
          <a:off x="0" y="0"/>
          <a:ext cx="0" cy="0"/>
          <a:chOff x="0" y="0"/>
          <a:chExt cx="0" cy="0"/>
        </a:xfrm>
      </p:grpSpPr>
      <p:sp>
        <p:nvSpPr>
          <p:cNvPr id="137" name="Google Shape;137;g2122685c930_0_1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38" name="Google Shape;138;g2122685c930_0_15: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So to be more specific, we wanted to understand</a:t>
            </a:r>
            <a:endParaRPr/>
          </a:p>
        </p:txBody>
      </p:sp>
      <p:sp>
        <p:nvSpPr>
          <p:cNvPr id="139" name="Google Shape;139;g2122685c930_0_15: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5</a:t>
            </a:fld>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9" name="Google Shape;149;p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Propose solutions for whom, one may ask?</a:t>
            </a:r>
            <a:endParaRPr dirty="0"/>
          </a:p>
          <a:p>
            <a:pPr marL="0" lvl="0" indent="0" algn="l" rtl="0">
              <a:lnSpc>
                <a:spcPct val="100000"/>
              </a:lnSpc>
              <a:spcBef>
                <a:spcPts val="0"/>
              </a:spcBef>
              <a:spcAft>
                <a:spcPts val="0"/>
              </a:spcAft>
              <a:buSzPts val="1400"/>
              <a:buNone/>
            </a:pPr>
            <a:r>
              <a:rPr lang="en-US" dirty="0"/>
              <a:t>Biggest end-consumer: Manufacturer</a:t>
            </a:r>
            <a:endParaRPr dirty="0"/>
          </a:p>
        </p:txBody>
      </p:sp>
      <p:sp>
        <p:nvSpPr>
          <p:cNvPr id="150" name="Google Shape;150;p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1230166606_1_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61" name="Google Shape;161;g21230166606_1_1: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Lets dive into what we did about this</a:t>
            </a:r>
            <a:endParaRPr dirty="0"/>
          </a:p>
        </p:txBody>
      </p:sp>
      <p:sp>
        <p:nvSpPr>
          <p:cNvPr id="162" name="Google Shape;162;g21230166606_1_1: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p5: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dirty="0"/>
              <a:t>Explored the data, </a:t>
            </a:r>
            <a:r>
              <a:rPr lang="en-US" dirty="0" err="1"/>
              <a:t>foudn</a:t>
            </a:r>
            <a:r>
              <a:rPr lang="en-US" dirty="0"/>
              <a:t> a lot columns having nulls</a:t>
            </a:r>
          </a:p>
          <a:p>
            <a:pPr marL="0" lvl="0" indent="0" algn="l" rtl="0">
              <a:lnSpc>
                <a:spcPct val="100000"/>
              </a:lnSpc>
              <a:spcBef>
                <a:spcPts val="0"/>
              </a:spcBef>
              <a:spcAft>
                <a:spcPts val="0"/>
              </a:spcAft>
              <a:buSzPts val="1400"/>
              <a:buNone/>
            </a:pPr>
            <a:r>
              <a:rPr lang="en-US" dirty="0"/>
              <a:t>explored the distributions of variables</a:t>
            </a:r>
            <a:endParaRPr dirty="0"/>
          </a:p>
        </p:txBody>
      </p:sp>
      <p:sp>
        <p:nvSpPr>
          <p:cNvPr id="168" name="Google Shape;168;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
        <p:cNvGrpSpPr/>
        <p:nvPr/>
      </p:nvGrpSpPr>
      <p:grpSpPr>
        <a:xfrm>
          <a:off x="0" y="0"/>
          <a:ext cx="0" cy="0"/>
          <a:chOff x="0" y="0"/>
          <a:chExt cx="0" cy="0"/>
        </a:xfrm>
      </p:grpSpPr>
      <p:sp>
        <p:nvSpPr>
          <p:cNvPr id="178" name="Google Shape;178;g21230166606_1_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9" name="Google Shape;179;g21230166606_1_7:notes"/>
          <p:cNvSpPr txBox="1">
            <a:spLocks noGrp="1"/>
          </p:cNvSpPr>
          <p:nvPr>
            <p:ph type="body" idx="1"/>
          </p:nvPr>
        </p:nvSpPr>
        <p:spPr>
          <a:xfrm>
            <a:off x="685800" y="4400550"/>
            <a:ext cx="5486400" cy="36006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pulled up our sleeves and decided to get our hands dirty</a:t>
            </a:r>
            <a:endParaRPr/>
          </a:p>
        </p:txBody>
      </p:sp>
      <p:sp>
        <p:nvSpPr>
          <p:cNvPr id="180" name="Google Shape;180;g21230166606_1_7:notes"/>
          <p:cNvSpPr txBox="1">
            <a:spLocks noGrp="1"/>
          </p:cNvSpPr>
          <p:nvPr>
            <p:ph type="sldNum" idx="12"/>
          </p:nvPr>
        </p:nvSpPr>
        <p:spPr>
          <a:xfrm>
            <a:off x="3884613" y="8685213"/>
            <a:ext cx="2971800" cy="458700"/>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Clr>
                <a:srgbClr val="000000"/>
              </a:buClr>
              <a:buSzPts val="1400"/>
              <a:buFont typeface="Arial"/>
              <a:buNone/>
            </a:pPr>
            <a:fld id="{00000000-1234-1234-1234-123412341234}" type="slidenum">
              <a:rPr lang="en-US"/>
              <a:t>9</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5"/>
        <p:cNvGrpSpPr/>
        <p:nvPr/>
      </p:nvGrpSpPr>
      <p:grpSpPr>
        <a:xfrm>
          <a:off x="0" y="0"/>
          <a:ext cx="0" cy="0"/>
          <a:chOff x="0" y="0"/>
          <a:chExt cx="0" cy="0"/>
        </a:xfrm>
      </p:grpSpPr>
      <p:sp>
        <p:nvSpPr>
          <p:cNvPr id="16" name="Google Shape;1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7" name="Google Shape;1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8" name="Google Shape;1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3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4" name="Google Shape;74;p34"/>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3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p3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7" name="Google Shape;77;p3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35"/>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0" name="Google Shape;80;p35"/>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3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2" name="Google Shape;82;p3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83" name="Google Shape;83;p3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0"/>
        <p:cNvGrpSpPr/>
        <p:nvPr/>
      </p:nvGrpSpPr>
      <p:grpSpPr>
        <a:xfrm>
          <a:off x="0" y="0"/>
          <a:ext cx="0" cy="0"/>
          <a:chOff x="0" y="0"/>
          <a:chExt cx="0" cy="0"/>
        </a:xfrm>
      </p:grpSpPr>
      <p:sp>
        <p:nvSpPr>
          <p:cNvPr id="91" name="Google Shape;91;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2" name="Google Shape;92;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3" name="Google Shape;93;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94" name="Google Shape;94;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9"/>
        <p:cNvGrpSpPr/>
        <p:nvPr/>
      </p:nvGrpSpPr>
      <p:grpSpPr>
        <a:xfrm>
          <a:off x="0" y="0"/>
          <a:ext cx="0" cy="0"/>
          <a:chOff x="0" y="0"/>
          <a:chExt cx="0" cy="0"/>
        </a:xfrm>
      </p:grpSpPr>
      <p:sp>
        <p:nvSpPr>
          <p:cNvPr id="20" name="Google Shape;20;p3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1" name="Google Shape;21;p31"/>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2" name="Google Shape;22;p31"/>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3" name="Google Shape;23;p3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4" name="Google Shape;24;p3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3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6"/>
        <p:cNvGrpSpPr/>
        <p:nvPr/>
      </p:nvGrpSpPr>
      <p:grpSpPr>
        <a:xfrm>
          <a:off x="0" y="0"/>
          <a:ext cx="0" cy="0"/>
          <a:chOff x="0" y="0"/>
          <a:chExt cx="0" cy="0"/>
        </a:xfrm>
      </p:grpSpPr>
      <p:sp>
        <p:nvSpPr>
          <p:cNvPr id="27" name="Google Shape;27;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8" name="Google Shape;28;p24"/>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9" name="Google Shape;29;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0" name="Google Shape;30;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2"/>
        <p:cNvGrpSpPr/>
        <p:nvPr/>
      </p:nvGrpSpPr>
      <p:grpSpPr>
        <a:xfrm>
          <a:off x="0" y="0"/>
          <a:ext cx="0" cy="0"/>
          <a:chOff x="0" y="0"/>
          <a:chExt cx="0" cy="0"/>
        </a:xfrm>
      </p:grpSpPr>
      <p:sp>
        <p:nvSpPr>
          <p:cNvPr id="33" name="Google Shape;33;p2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5" name="Google Shape;35;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6" name="Google Shape;36;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7"/>
        <p:cNvGrpSpPr/>
        <p:nvPr/>
      </p:nvGrpSpPr>
      <p:grpSpPr>
        <a:xfrm>
          <a:off x="0" y="0"/>
          <a:ext cx="0" cy="0"/>
          <a:chOff x="0" y="0"/>
          <a:chExt cx="0" cy="0"/>
        </a:xfrm>
      </p:grpSpPr>
      <p:sp>
        <p:nvSpPr>
          <p:cNvPr id="38" name="Google Shape;38;p26"/>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9" name="Google Shape;39;p2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0" name="Google Shape;40;p2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1" name="Google Shape;41;p2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2" name="Google Shape;42;p2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3" name="Google Shape;43;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4" name="Google Shape;44;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5" name="Google Shape;45;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46"/>
        <p:cNvGrpSpPr/>
        <p:nvPr/>
      </p:nvGrpSpPr>
      <p:grpSpPr>
        <a:xfrm>
          <a:off x="0" y="0"/>
          <a:ext cx="0" cy="0"/>
          <a:chOff x="0" y="0"/>
          <a:chExt cx="0" cy="0"/>
        </a:xfrm>
      </p:grpSpPr>
      <p:sp>
        <p:nvSpPr>
          <p:cNvPr id="47" name="Google Shape;47;p29"/>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8" name="Google Shape;48;p29"/>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49" name="Google Shape;49;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0" name="Google Shape;50;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1" name="Google Shape;51;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2"/>
        <p:cNvGrpSpPr/>
        <p:nvPr/>
      </p:nvGrpSpPr>
      <p:grpSpPr>
        <a:xfrm>
          <a:off x="0" y="0"/>
          <a:ext cx="0" cy="0"/>
          <a:chOff x="0" y="0"/>
          <a:chExt cx="0" cy="0"/>
        </a:xfrm>
      </p:grpSpPr>
      <p:sp>
        <p:nvSpPr>
          <p:cNvPr id="53" name="Google Shape;53;p30"/>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4" name="Google Shape;54;p30"/>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55" name="Google Shape;55;p3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6" name="Google Shape;56;p3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7" name="Google Shape;57;p3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32"/>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32"/>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32"/>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3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3" name="Google Shape;63;p3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4" name="Google Shape;64;p3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33"/>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33"/>
          <p:cNvSpPr>
            <a:spLocks noGrp="1"/>
          </p:cNvSpPr>
          <p:nvPr>
            <p:ph type="pic" idx="2"/>
          </p:nvPr>
        </p:nvSpPr>
        <p:spPr>
          <a:xfrm>
            <a:off x="5183188" y="987425"/>
            <a:ext cx="6172200" cy="4873625"/>
          </a:xfrm>
          <a:prstGeom prst="rect">
            <a:avLst/>
          </a:prstGeom>
          <a:noFill/>
          <a:ln>
            <a:noFill/>
          </a:ln>
        </p:spPr>
      </p:sp>
      <p:sp>
        <p:nvSpPr>
          <p:cNvPr id="68" name="Google Shape;68;p33"/>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3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0" name="Google Shape;70;p3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1" name="Google Shape;71;p3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1" name="Google Shape;11;p22"/>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rgbClr val="888888"/>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sp>
        <p:nvSpPr>
          <p:cNvPr id="85" name="Google Shape;85;p27"/>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6" name="Google Shape;86;p27"/>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7" name="Google Shape;87;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9pPr>
          </a:lstStyle>
          <a:p>
            <a:endParaRPr/>
          </a:p>
        </p:txBody>
      </p:sp>
      <p:sp>
        <p:nvSpPr>
          <p:cNvPr id="88" name="Google Shape;88;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lnSpc>
                <a:spcPct val="100000"/>
              </a:lnSpc>
              <a:spcBef>
                <a:spcPts val="0"/>
              </a:spcBef>
              <a:spcAft>
                <a:spcPts val="0"/>
              </a:spcAft>
              <a:buClr>
                <a:srgbClr val="000000"/>
              </a:buClr>
              <a:buSzPts val="1400"/>
              <a:buFont typeface="Arial"/>
              <a:buNone/>
              <a:defRPr sz="1200" b="0" i="0" u="none" strike="noStrike" cap="none">
                <a:solidFill>
                  <a:schemeClr val="lt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lt1"/>
                </a:solidFill>
                <a:latin typeface="Calibri"/>
                <a:ea typeface="Calibri"/>
                <a:cs typeface="Calibri"/>
                <a:sym typeface="Calibri"/>
              </a:defRPr>
            </a:lvl9pPr>
          </a:lstStyle>
          <a:p>
            <a:endParaRPr/>
          </a:p>
        </p:txBody>
      </p:sp>
      <p:sp>
        <p:nvSpPr>
          <p:cNvPr id="89" name="Google Shape;89;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1pPr>
            <a:lvl2pPr marL="0" marR="0" lvl="1"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2pPr>
            <a:lvl3pPr marL="0" marR="0" lvl="2"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3pPr>
            <a:lvl4pPr marL="0" marR="0" lvl="3"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4pPr>
            <a:lvl5pPr marL="0" marR="0" lvl="4"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5pPr>
            <a:lvl6pPr marL="0" marR="0" lvl="5"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6pPr>
            <a:lvl7pPr marL="0" marR="0" lvl="6"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7pPr>
            <a:lvl8pPr marL="0" marR="0" lvl="7"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8pPr>
            <a:lvl9pPr marL="0" marR="0" lvl="8" indent="0" algn="r" rtl="0">
              <a:lnSpc>
                <a:spcPct val="100000"/>
              </a:lnSpc>
              <a:spcBef>
                <a:spcPts val="0"/>
              </a:spcBef>
              <a:spcAft>
                <a:spcPts val="0"/>
              </a:spcAft>
              <a:buClr>
                <a:srgbClr val="000000"/>
              </a:buClr>
              <a:buSzPts val="1200"/>
              <a:buFont typeface="Arial"/>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2.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3" Type="http://schemas.openxmlformats.org/officeDocument/2006/relationships/image" Target="../media/image14.gif"/><Relationship Id="rId7" Type="http://schemas.openxmlformats.org/officeDocument/2006/relationships/image" Target="../media/image18.png"/><Relationship Id="rId2" Type="http://schemas.openxmlformats.org/officeDocument/2006/relationships/notesSlide" Target="../notesSlides/notesSlide13.xml"/><Relationship Id="rId1" Type="http://schemas.openxmlformats.org/officeDocument/2006/relationships/slideLayout" Target="../slideLayouts/slideLayout4.xml"/><Relationship Id="rId6" Type="http://schemas.openxmlformats.org/officeDocument/2006/relationships/image" Target="../media/image17.gif"/><Relationship Id="rId5" Type="http://schemas.openxmlformats.org/officeDocument/2006/relationships/image" Target="../media/image16.png"/><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4.xml"/><Relationship Id="rId5" Type="http://schemas.openxmlformats.org/officeDocument/2006/relationships/image" Target="../media/image21.png"/><Relationship Id="rId4" Type="http://schemas.openxmlformats.org/officeDocument/2006/relationships/image" Target="../media/image2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7.xml"/><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4.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4.xml"/><Relationship Id="rId4" Type="http://schemas.openxmlformats.org/officeDocument/2006/relationships/image" Target="../media/image28.png"/></Relationships>
</file>

<file path=ppt/slides/_rels/slide27.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7.xml"/><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9.jp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E85D51"/>
        </a:solidFill>
        <a:effectLst/>
      </p:bgPr>
    </p:bg>
    <p:spTree>
      <p:nvGrpSpPr>
        <p:cNvPr id="1" name="Shape 98"/>
        <p:cNvGrpSpPr/>
        <p:nvPr/>
      </p:nvGrpSpPr>
      <p:grpSpPr>
        <a:xfrm>
          <a:off x="0" y="0"/>
          <a:ext cx="0" cy="0"/>
          <a:chOff x="0" y="0"/>
          <a:chExt cx="0" cy="0"/>
        </a:xfrm>
      </p:grpSpPr>
      <p:sp>
        <p:nvSpPr>
          <p:cNvPr id="99" name="Google Shape;99;p1"/>
          <p:cNvSpPr txBox="1"/>
          <p:nvPr/>
        </p:nvSpPr>
        <p:spPr>
          <a:xfrm>
            <a:off x="887895" y="3737455"/>
            <a:ext cx="10641494" cy="1565944"/>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4000"/>
              <a:buFont typeface="Verdana"/>
              <a:buNone/>
            </a:pPr>
            <a:r>
              <a:rPr lang="en-US" sz="4000" b="0" i="0" u="none" strike="noStrike" cap="none">
                <a:solidFill>
                  <a:srgbClr val="FFFFFF"/>
                </a:solidFill>
                <a:latin typeface="Verdana"/>
                <a:ea typeface="Verdana"/>
                <a:cs typeface="Verdana"/>
                <a:sym typeface="Verdana"/>
              </a:rPr>
              <a:t>Social Media Listening for CGM Efficacy, expectation and barriers to use</a:t>
            </a:r>
            <a:endParaRPr sz="4000" b="0" i="0" u="none" strike="noStrike" cap="none">
              <a:solidFill>
                <a:srgbClr val="FFFFFF"/>
              </a:solidFill>
              <a:latin typeface="Calibri"/>
              <a:ea typeface="Calibri"/>
              <a:cs typeface="Calibri"/>
              <a:sym typeface="Calibri"/>
            </a:endParaRPr>
          </a:p>
        </p:txBody>
      </p:sp>
      <p:sp>
        <p:nvSpPr>
          <p:cNvPr id="100" name="Google Shape;100;p1"/>
          <p:cNvSpPr txBox="1"/>
          <p:nvPr/>
        </p:nvSpPr>
        <p:spPr>
          <a:xfrm>
            <a:off x="1523998" y="5413884"/>
            <a:ext cx="9144000" cy="1098395"/>
          </a:xfrm>
          <a:prstGeom prst="rect">
            <a:avLst/>
          </a:prstGeom>
          <a:noFill/>
          <a:ln>
            <a:noFill/>
          </a:ln>
        </p:spPr>
        <p:txBody>
          <a:bodyPr spcFirstLastPara="1" wrap="square" lIns="91425" tIns="45700" rIns="91425" bIns="45700" anchor="t" anchorCtr="0">
            <a:normAutofit/>
          </a:bodyPr>
          <a:lstStyle/>
          <a:p>
            <a:pPr marL="0" marR="0" lvl="0" indent="0" algn="ctr" rtl="0">
              <a:lnSpc>
                <a:spcPct val="90000"/>
              </a:lnSpc>
              <a:spcBef>
                <a:spcPts val="0"/>
              </a:spcBef>
              <a:spcAft>
                <a:spcPts val="0"/>
              </a:spcAft>
              <a:buClr>
                <a:srgbClr val="FFFFFF"/>
              </a:buClr>
              <a:buSzPts val="1800"/>
              <a:buFont typeface="Arial"/>
              <a:buNone/>
            </a:pPr>
            <a:r>
              <a:rPr lang="en-US" sz="1800" b="0" i="0" u="none" strike="noStrike" cap="none">
                <a:solidFill>
                  <a:srgbClr val="FFFFFF"/>
                </a:solidFill>
                <a:latin typeface="Calibri"/>
                <a:ea typeface="Calibri"/>
                <a:cs typeface="Calibri"/>
                <a:sym typeface="Calibri"/>
              </a:rPr>
              <a:t>Abishaik Mohan | Diksha Chand | Muhammad Asad Shoaib</a:t>
            </a:r>
            <a:endParaRPr sz="1400" b="0" i="0" u="none" strike="noStrike" cap="none">
              <a:solidFill>
                <a:srgbClr val="000000"/>
              </a:solidFill>
              <a:latin typeface="Arial"/>
              <a:ea typeface="Arial"/>
              <a:cs typeface="Arial"/>
              <a:sym typeface="Arial"/>
            </a:endParaRPr>
          </a:p>
          <a:p>
            <a:pPr marL="228600" marR="0" lvl="0" indent="-114300" algn="l" rtl="0">
              <a:lnSpc>
                <a:spcPct val="90000"/>
              </a:lnSpc>
              <a:spcBef>
                <a:spcPts val="1000"/>
              </a:spcBef>
              <a:spcAft>
                <a:spcPts val="0"/>
              </a:spcAft>
              <a:buClr>
                <a:schemeClr val="dk1"/>
              </a:buClr>
              <a:buSzPts val="1800"/>
              <a:buFont typeface="Arial"/>
              <a:buNone/>
            </a:pPr>
            <a:endParaRPr sz="1800" b="0" i="0" u="none" strike="noStrike" cap="none">
              <a:solidFill>
                <a:srgbClr val="FFFFFF"/>
              </a:solidFill>
              <a:latin typeface="Calibri"/>
              <a:ea typeface="Calibri"/>
              <a:cs typeface="Calibri"/>
              <a:sym typeface="Calibri"/>
            </a:endParaRPr>
          </a:p>
          <a:p>
            <a:pPr marL="0" marR="0" lvl="0" indent="0" algn="ctr" rtl="0">
              <a:lnSpc>
                <a:spcPct val="90000"/>
              </a:lnSpc>
              <a:spcBef>
                <a:spcPts val="1000"/>
              </a:spcBef>
              <a:spcAft>
                <a:spcPts val="0"/>
              </a:spcAft>
              <a:buClr>
                <a:srgbClr val="FFFFFF"/>
              </a:buClr>
              <a:buSzPts val="1800"/>
              <a:buFont typeface="Arial"/>
              <a:buNone/>
            </a:pPr>
            <a:r>
              <a:rPr lang="en-US" sz="1800" b="0" i="0" u="none" strike="noStrike" cap="none">
                <a:solidFill>
                  <a:srgbClr val="FFFFFF"/>
                </a:solidFill>
                <a:latin typeface="Calibri"/>
                <a:ea typeface="Calibri"/>
                <a:cs typeface="Calibri"/>
                <a:sym typeface="Calibri"/>
              </a:rPr>
              <a:t>Spring ‘23</a:t>
            </a:r>
            <a:endParaRPr sz="1400" b="0" i="0" u="none" strike="noStrike" cap="none">
              <a:solidFill>
                <a:srgbClr val="000000"/>
              </a:solidFill>
              <a:latin typeface="Arial"/>
              <a:ea typeface="Arial"/>
              <a:cs typeface="Arial"/>
              <a:sym typeface="Arial"/>
            </a:endParaRPr>
          </a:p>
        </p:txBody>
      </p:sp>
      <p:pic>
        <p:nvPicPr>
          <p:cNvPr id="101" name="Google Shape;101;p1" descr="What is Social Listening? | DigitalMarketer"/>
          <p:cNvPicPr preferRelativeResize="0"/>
          <p:nvPr/>
        </p:nvPicPr>
        <p:blipFill rotWithShape="1">
          <a:blip r:embed="rId3">
            <a:alphaModFix/>
          </a:blip>
          <a:srcRect l="1890" r="3442" b="-1"/>
          <a:stretch/>
        </p:blipFill>
        <p:spPr>
          <a:xfrm>
            <a:off x="3081129" y="345721"/>
            <a:ext cx="6029739" cy="339173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7"/>
        <p:cNvGrpSpPr/>
        <p:nvPr/>
      </p:nvGrpSpPr>
      <p:grpSpPr>
        <a:xfrm>
          <a:off x="0" y="0"/>
          <a:ext cx="0" cy="0"/>
          <a:chOff x="0" y="0"/>
          <a:chExt cx="0" cy="0"/>
        </a:xfrm>
      </p:grpSpPr>
      <p:sp>
        <p:nvSpPr>
          <p:cNvPr id="188" name="Google Shape;188;p6"/>
          <p:cNvSpPr txBox="1">
            <a:spLocks noGrp="1"/>
          </p:cNvSpPr>
          <p:nvPr>
            <p:ph type="body" idx="1"/>
          </p:nvPr>
        </p:nvSpPr>
        <p:spPr>
          <a:xfrm>
            <a:off x="621888" y="1256788"/>
            <a:ext cx="5157900" cy="8238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3200"/>
              <a:buNone/>
            </a:pPr>
            <a:r>
              <a:rPr lang="en-US" sz="3200" b="0"/>
              <a:t>General</a:t>
            </a:r>
            <a:endParaRPr b="0"/>
          </a:p>
        </p:txBody>
      </p:sp>
      <p:sp>
        <p:nvSpPr>
          <p:cNvPr id="189" name="Google Shape;189;p6"/>
          <p:cNvSpPr txBox="1">
            <a:spLocks noGrp="1"/>
          </p:cNvSpPr>
          <p:nvPr>
            <p:ph type="body" idx="2"/>
          </p:nvPr>
        </p:nvSpPr>
        <p:spPr>
          <a:xfrm>
            <a:off x="621900" y="2080600"/>
            <a:ext cx="5272800" cy="3900000"/>
          </a:xfrm>
          <a:prstGeom prst="rect">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Autofit/>
          </a:bodyPr>
          <a:lstStyle/>
          <a:p>
            <a:pPr marL="228600" lvl="0" indent="-216534" algn="l" rtl="0">
              <a:lnSpc>
                <a:spcPct val="90000"/>
              </a:lnSpc>
              <a:spcBef>
                <a:spcPts val="0"/>
              </a:spcBef>
              <a:spcAft>
                <a:spcPts val="0"/>
              </a:spcAft>
              <a:buSzPts val="2400"/>
              <a:buChar char="•"/>
            </a:pPr>
            <a:r>
              <a:rPr lang="en-US" sz="2400" b="1"/>
              <a:t>Filtering</a:t>
            </a:r>
            <a:r>
              <a:rPr lang="en-US" sz="2400">
                <a:solidFill>
                  <a:srgbClr val="7F7F7F"/>
                </a:solidFill>
              </a:rPr>
              <a:t> data containing relevant terms ('cgm’,expect’,’benefit’ etc.)</a:t>
            </a:r>
            <a:endParaRPr sz="2400"/>
          </a:p>
          <a:p>
            <a:pPr marL="228600" lvl="0" indent="-216534" algn="l" rtl="0">
              <a:lnSpc>
                <a:spcPct val="90000"/>
              </a:lnSpc>
              <a:spcBef>
                <a:spcPts val="1000"/>
              </a:spcBef>
              <a:spcAft>
                <a:spcPts val="0"/>
              </a:spcAft>
              <a:buSzPts val="2400"/>
              <a:buChar char="•"/>
            </a:pPr>
            <a:r>
              <a:rPr lang="en-US" sz="2400">
                <a:solidFill>
                  <a:srgbClr val="7F7F7F"/>
                </a:solidFill>
              </a:rPr>
              <a:t>Dropping </a:t>
            </a:r>
            <a:r>
              <a:rPr lang="en-US" sz="2400" b="1"/>
              <a:t>null </a:t>
            </a:r>
            <a:r>
              <a:rPr lang="en-US" sz="2400">
                <a:solidFill>
                  <a:srgbClr val="7F7F7F"/>
                </a:solidFill>
              </a:rPr>
              <a:t>columns to make data handling manageable</a:t>
            </a:r>
            <a:endParaRPr sz="2400"/>
          </a:p>
          <a:p>
            <a:pPr marL="228600" lvl="0" indent="-216534" algn="l" rtl="0">
              <a:lnSpc>
                <a:spcPct val="90000"/>
              </a:lnSpc>
              <a:spcBef>
                <a:spcPts val="1000"/>
              </a:spcBef>
              <a:spcAft>
                <a:spcPts val="0"/>
              </a:spcAft>
              <a:buSzPts val="2400"/>
              <a:buChar char="•"/>
            </a:pPr>
            <a:r>
              <a:rPr lang="en-US" sz="2400">
                <a:solidFill>
                  <a:srgbClr val="7F7F7F"/>
                </a:solidFill>
              </a:rPr>
              <a:t>Removing </a:t>
            </a:r>
            <a:r>
              <a:rPr lang="en-US" sz="2400" b="1"/>
              <a:t>stop words</a:t>
            </a:r>
            <a:r>
              <a:rPr lang="en-US" sz="2400">
                <a:solidFill>
                  <a:srgbClr val="7F7F7F"/>
                </a:solidFill>
              </a:rPr>
              <a:t> </a:t>
            </a:r>
            <a:endParaRPr sz="2400">
              <a:solidFill>
                <a:srgbClr val="7F7F7F"/>
              </a:solidFill>
            </a:endParaRPr>
          </a:p>
          <a:p>
            <a:pPr marL="228600" lvl="0" indent="-216534" algn="l" rtl="0">
              <a:lnSpc>
                <a:spcPct val="90000"/>
              </a:lnSpc>
              <a:spcBef>
                <a:spcPts val="1000"/>
              </a:spcBef>
              <a:spcAft>
                <a:spcPts val="0"/>
              </a:spcAft>
              <a:buSzPts val="2400"/>
              <a:buChar char="•"/>
            </a:pPr>
            <a:r>
              <a:rPr lang="en-US" sz="2400">
                <a:solidFill>
                  <a:srgbClr val="7F7F7F"/>
                </a:solidFill>
              </a:rPr>
              <a:t>Removing </a:t>
            </a:r>
            <a:r>
              <a:rPr lang="en-US" sz="2400" b="1"/>
              <a:t>URLs</a:t>
            </a:r>
            <a:endParaRPr sz="2400"/>
          </a:p>
          <a:p>
            <a:pPr marL="228600" lvl="0" indent="-216534" algn="l" rtl="0">
              <a:lnSpc>
                <a:spcPct val="90000"/>
              </a:lnSpc>
              <a:spcBef>
                <a:spcPts val="1000"/>
              </a:spcBef>
              <a:spcAft>
                <a:spcPts val="0"/>
              </a:spcAft>
              <a:buSzPts val="2400"/>
              <a:buChar char="•"/>
            </a:pPr>
            <a:r>
              <a:rPr lang="en-US" sz="2400">
                <a:solidFill>
                  <a:srgbClr val="7F7F7F"/>
                </a:solidFill>
              </a:rPr>
              <a:t>Removing </a:t>
            </a:r>
            <a:r>
              <a:rPr lang="en-US" sz="2400" b="1"/>
              <a:t>mentions and usernames</a:t>
            </a:r>
            <a:endParaRPr sz="2400" b="1"/>
          </a:p>
          <a:p>
            <a:pPr marL="228600" lvl="0" indent="-216534" algn="l" rtl="0">
              <a:lnSpc>
                <a:spcPct val="90000"/>
              </a:lnSpc>
              <a:spcBef>
                <a:spcPts val="1000"/>
              </a:spcBef>
              <a:spcAft>
                <a:spcPts val="0"/>
              </a:spcAft>
              <a:buSzPts val="2400"/>
              <a:buChar char="•"/>
            </a:pPr>
            <a:r>
              <a:rPr lang="en-US" sz="2400">
                <a:solidFill>
                  <a:srgbClr val="7F7F7F"/>
                </a:solidFill>
              </a:rPr>
              <a:t>Removing </a:t>
            </a:r>
            <a:r>
              <a:rPr lang="en-US" sz="2400" b="1"/>
              <a:t>single characters</a:t>
            </a:r>
            <a:endParaRPr sz="2400"/>
          </a:p>
          <a:p>
            <a:pPr marL="228600" lvl="0" indent="-216534" algn="l" rtl="0">
              <a:lnSpc>
                <a:spcPct val="90000"/>
              </a:lnSpc>
              <a:spcBef>
                <a:spcPts val="1000"/>
              </a:spcBef>
              <a:spcAft>
                <a:spcPts val="0"/>
              </a:spcAft>
              <a:buSzPts val="2400"/>
              <a:buChar char="•"/>
            </a:pPr>
            <a:r>
              <a:rPr lang="en-US" sz="2400">
                <a:solidFill>
                  <a:srgbClr val="7F7F7F"/>
                </a:solidFill>
              </a:rPr>
              <a:t>Removing </a:t>
            </a:r>
            <a:r>
              <a:rPr lang="en-US" sz="2400" b="1"/>
              <a:t>numerical</a:t>
            </a:r>
            <a:r>
              <a:rPr lang="en-US" sz="2400">
                <a:solidFill>
                  <a:srgbClr val="7F7F7F"/>
                </a:solidFill>
              </a:rPr>
              <a:t> values</a:t>
            </a:r>
            <a:endParaRPr sz="2400">
              <a:solidFill>
                <a:srgbClr val="7F7F7F"/>
              </a:solidFill>
            </a:endParaRPr>
          </a:p>
        </p:txBody>
      </p:sp>
      <p:sp>
        <p:nvSpPr>
          <p:cNvPr id="190" name="Google Shape;190;p6"/>
          <p:cNvSpPr txBox="1">
            <a:spLocks noGrp="1"/>
          </p:cNvSpPr>
          <p:nvPr>
            <p:ph type="body" idx="3"/>
          </p:nvPr>
        </p:nvSpPr>
        <p:spPr>
          <a:xfrm>
            <a:off x="6172200" y="1256788"/>
            <a:ext cx="5183100" cy="823800"/>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dk1"/>
              </a:buClr>
              <a:buSzPts val="3200"/>
              <a:buNone/>
            </a:pPr>
            <a:r>
              <a:rPr lang="en-US" sz="3200" b="0"/>
              <a:t>Model</a:t>
            </a:r>
            <a:endParaRPr/>
          </a:p>
        </p:txBody>
      </p:sp>
      <p:sp>
        <p:nvSpPr>
          <p:cNvPr id="191" name="Google Shape;191;p6"/>
          <p:cNvSpPr txBox="1">
            <a:spLocks noGrp="1"/>
          </p:cNvSpPr>
          <p:nvPr>
            <p:ph type="body" idx="4"/>
          </p:nvPr>
        </p:nvSpPr>
        <p:spPr>
          <a:xfrm>
            <a:off x="6172200" y="2103550"/>
            <a:ext cx="5183100" cy="3854100"/>
          </a:xfrm>
          <a:prstGeom prst="rect">
            <a:avLst/>
          </a:prstGeom>
          <a:noFill/>
          <a:ln w="9525" cap="flat" cmpd="sng">
            <a:solidFill>
              <a:schemeClr val="accent1"/>
            </a:solidFill>
            <a:prstDash val="solid"/>
            <a:round/>
            <a:headEnd type="none" w="sm" len="sm"/>
            <a:tailEnd type="none" w="sm" len="sm"/>
          </a:ln>
        </p:spPr>
        <p:txBody>
          <a:bodyPr spcFirstLastPara="1" wrap="square" lIns="91425" tIns="45700" rIns="91425" bIns="45700" anchor="t" anchorCtr="0">
            <a:normAutofit/>
          </a:bodyPr>
          <a:lstStyle/>
          <a:p>
            <a:pPr marL="228600" lvl="0" indent="-209550" algn="l" rtl="0">
              <a:lnSpc>
                <a:spcPct val="90000"/>
              </a:lnSpc>
              <a:spcBef>
                <a:spcPts val="0"/>
              </a:spcBef>
              <a:spcAft>
                <a:spcPts val="0"/>
              </a:spcAft>
              <a:buSzPts val="2400"/>
              <a:buChar char="•"/>
            </a:pPr>
            <a:r>
              <a:rPr lang="en-US" sz="2400">
                <a:solidFill>
                  <a:srgbClr val="7F7F7F"/>
                </a:solidFill>
              </a:rPr>
              <a:t>Removing </a:t>
            </a:r>
            <a:r>
              <a:rPr lang="en-US" sz="2400" b="1"/>
              <a:t>frequently used words</a:t>
            </a:r>
            <a:endParaRPr sz="2400" b="1"/>
          </a:p>
          <a:p>
            <a:pPr marL="228600" lvl="0" indent="-209550" algn="l" rtl="0">
              <a:lnSpc>
                <a:spcPct val="90000"/>
              </a:lnSpc>
              <a:spcBef>
                <a:spcPts val="1000"/>
              </a:spcBef>
              <a:spcAft>
                <a:spcPts val="0"/>
              </a:spcAft>
              <a:buSzPts val="2400"/>
              <a:buChar char="•"/>
            </a:pPr>
            <a:r>
              <a:rPr lang="en-US" sz="2400" b="1"/>
              <a:t>Tokenizing</a:t>
            </a:r>
            <a:r>
              <a:rPr lang="en-US" sz="2400">
                <a:solidFill>
                  <a:srgbClr val="7F7F7F"/>
                </a:solidFill>
              </a:rPr>
              <a:t> the Words</a:t>
            </a:r>
            <a:endParaRPr sz="2400"/>
          </a:p>
          <a:p>
            <a:pPr marL="228600" lvl="0" indent="-209550" algn="l" rtl="0">
              <a:lnSpc>
                <a:spcPct val="90000"/>
              </a:lnSpc>
              <a:spcBef>
                <a:spcPts val="1000"/>
              </a:spcBef>
              <a:spcAft>
                <a:spcPts val="0"/>
              </a:spcAft>
              <a:buSzPts val="2400"/>
              <a:buChar char="•"/>
            </a:pPr>
            <a:r>
              <a:rPr lang="en-US" sz="2400" b="1"/>
              <a:t>POS</a:t>
            </a:r>
            <a:r>
              <a:rPr lang="en-US" sz="2400">
                <a:solidFill>
                  <a:srgbClr val="7F7F7F"/>
                </a:solidFill>
              </a:rPr>
              <a:t> Tagging</a:t>
            </a:r>
            <a:endParaRPr sz="2400"/>
          </a:p>
          <a:p>
            <a:pPr marL="228600" lvl="0" indent="-209550" algn="l" rtl="0">
              <a:lnSpc>
                <a:spcPct val="90000"/>
              </a:lnSpc>
              <a:spcBef>
                <a:spcPts val="1000"/>
              </a:spcBef>
              <a:spcAft>
                <a:spcPts val="0"/>
              </a:spcAft>
              <a:buSzPts val="2400"/>
              <a:buChar char="•"/>
            </a:pPr>
            <a:r>
              <a:rPr lang="en-US" sz="2400" b="1"/>
              <a:t>Lemmatizing</a:t>
            </a:r>
            <a:endParaRPr sz="2400"/>
          </a:p>
          <a:p>
            <a:pPr marL="228600" lvl="0" indent="-209550" algn="l" rtl="0">
              <a:lnSpc>
                <a:spcPct val="90000"/>
              </a:lnSpc>
              <a:spcBef>
                <a:spcPts val="1000"/>
              </a:spcBef>
              <a:spcAft>
                <a:spcPts val="0"/>
              </a:spcAft>
              <a:buSzPts val="2400"/>
              <a:buChar char="•"/>
            </a:pPr>
            <a:r>
              <a:rPr lang="en-US" sz="2400">
                <a:solidFill>
                  <a:srgbClr val="7F7F7F"/>
                </a:solidFill>
              </a:rPr>
              <a:t>Extracting </a:t>
            </a:r>
            <a:r>
              <a:rPr lang="en-US" sz="2400" b="1"/>
              <a:t>noun phrases</a:t>
            </a:r>
            <a:endParaRPr sz="2400"/>
          </a:p>
          <a:p>
            <a:pPr marL="228600" lvl="0" indent="-209550" algn="l" rtl="0">
              <a:lnSpc>
                <a:spcPct val="90000"/>
              </a:lnSpc>
              <a:spcBef>
                <a:spcPts val="1000"/>
              </a:spcBef>
              <a:spcAft>
                <a:spcPts val="0"/>
              </a:spcAft>
              <a:buSzPts val="2400"/>
              <a:buChar char="•"/>
            </a:pPr>
            <a:r>
              <a:rPr lang="en-US" sz="2400">
                <a:solidFill>
                  <a:srgbClr val="7F7F7F"/>
                </a:solidFill>
              </a:rPr>
              <a:t>Creating </a:t>
            </a:r>
            <a:r>
              <a:rPr lang="en-US" sz="2400" b="1"/>
              <a:t>dictionary, corpus</a:t>
            </a:r>
            <a:endParaRPr sz="2400">
              <a:solidFill>
                <a:srgbClr val="7F7F7F"/>
              </a:solidFill>
            </a:endParaRPr>
          </a:p>
        </p:txBody>
      </p:sp>
      <p:sp>
        <p:nvSpPr>
          <p:cNvPr id="192" name="Google Shape;192;p6"/>
          <p:cNvSpPr txBox="1">
            <a:spLocks noGrp="1"/>
          </p:cNvSpPr>
          <p:nvPr>
            <p:ph type="title"/>
          </p:nvPr>
        </p:nvSpPr>
        <p:spPr>
          <a:xfrm>
            <a:off x="621900" y="284850"/>
            <a:ext cx="107319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Data Pre-processing</a:t>
            </a:r>
            <a:endParaRPr/>
          </a:p>
        </p:txBody>
      </p:sp>
      <p:sp>
        <p:nvSpPr>
          <p:cNvPr id="193" name="Google Shape;193;p6"/>
          <p:cNvSpPr txBox="1"/>
          <p:nvPr/>
        </p:nvSpPr>
        <p:spPr>
          <a:xfrm>
            <a:off x="621900" y="6135500"/>
            <a:ext cx="82227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94" name="Google Shape;194;p6"/>
          <p:cNvSpPr txBox="1"/>
          <p:nvPr/>
        </p:nvSpPr>
        <p:spPr>
          <a:xfrm>
            <a:off x="621900" y="6135500"/>
            <a:ext cx="10731900" cy="554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0" i="0" u="none" strike="noStrike" cap="none">
                <a:solidFill>
                  <a:srgbClr val="000000"/>
                </a:solidFill>
                <a:latin typeface="Calibri"/>
                <a:ea typeface="Calibri"/>
                <a:cs typeface="Calibri"/>
                <a:sym typeface="Calibri"/>
              </a:rPr>
              <a:t>Used text + title for original posts as title also adds context to the post</a:t>
            </a:r>
            <a:endParaRPr sz="2400" b="0" i="0" u="none" strike="noStrike" cap="none">
              <a:solidFill>
                <a:srgbClr val="000000"/>
              </a:solidFill>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9">
                                            <p:txEl>
                                              <p:pRg st="0" end="0"/>
                                            </p:txEl>
                                          </p:spTgt>
                                        </p:tgtEl>
                                        <p:attrNameLst>
                                          <p:attrName>style.visibility</p:attrName>
                                        </p:attrNameLst>
                                      </p:cBhvr>
                                      <p:to>
                                        <p:strVal val="visible"/>
                                      </p:to>
                                    </p:set>
                                    <p:animEffect transition="in" filter="fade">
                                      <p:cBhvr>
                                        <p:cTn id="7" dur="500"/>
                                        <p:tgtEl>
                                          <p:spTgt spid="18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189">
                                            <p:txEl>
                                              <p:pRg st="1" end="1"/>
                                            </p:txEl>
                                          </p:spTgt>
                                        </p:tgtEl>
                                        <p:attrNameLst>
                                          <p:attrName>style.visibility</p:attrName>
                                        </p:attrNameLst>
                                      </p:cBhvr>
                                      <p:to>
                                        <p:strVal val="visible"/>
                                      </p:to>
                                    </p:set>
                                    <p:animEffect transition="in" filter="fade">
                                      <p:cBhvr>
                                        <p:cTn id="12" dur="500"/>
                                        <p:tgtEl>
                                          <p:spTgt spid="18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89">
                                            <p:txEl>
                                              <p:pRg st="2" end="2"/>
                                            </p:txEl>
                                          </p:spTgt>
                                        </p:tgtEl>
                                        <p:attrNameLst>
                                          <p:attrName>style.visibility</p:attrName>
                                        </p:attrNameLst>
                                      </p:cBhvr>
                                      <p:to>
                                        <p:strVal val="visible"/>
                                      </p:to>
                                    </p:set>
                                    <p:animEffect transition="in" filter="fade">
                                      <p:cBhvr>
                                        <p:cTn id="17" dur="500"/>
                                        <p:tgtEl>
                                          <p:spTgt spid="18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189">
                                            <p:txEl>
                                              <p:pRg st="3" end="3"/>
                                            </p:txEl>
                                          </p:spTgt>
                                        </p:tgtEl>
                                        <p:attrNameLst>
                                          <p:attrName>style.visibility</p:attrName>
                                        </p:attrNameLst>
                                      </p:cBhvr>
                                      <p:to>
                                        <p:strVal val="visible"/>
                                      </p:to>
                                    </p:set>
                                    <p:animEffect transition="in" filter="fade">
                                      <p:cBhvr>
                                        <p:cTn id="22" dur="500"/>
                                        <p:tgtEl>
                                          <p:spTgt spid="18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189">
                                            <p:txEl>
                                              <p:pRg st="4" end="4"/>
                                            </p:txEl>
                                          </p:spTgt>
                                        </p:tgtEl>
                                        <p:attrNameLst>
                                          <p:attrName>style.visibility</p:attrName>
                                        </p:attrNameLst>
                                      </p:cBhvr>
                                      <p:to>
                                        <p:strVal val="visible"/>
                                      </p:to>
                                    </p:set>
                                    <p:animEffect transition="in" filter="fade">
                                      <p:cBhvr>
                                        <p:cTn id="27" dur="500"/>
                                        <p:tgtEl>
                                          <p:spTgt spid="18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189">
                                            <p:txEl>
                                              <p:pRg st="5" end="5"/>
                                            </p:txEl>
                                          </p:spTgt>
                                        </p:tgtEl>
                                        <p:attrNameLst>
                                          <p:attrName>style.visibility</p:attrName>
                                        </p:attrNameLst>
                                      </p:cBhvr>
                                      <p:to>
                                        <p:strVal val="visible"/>
                                      </p:to>
                                    </p:set>
                                    <p:animEffect transition="in" filter="fade">
                                      <p:cBhvr>
                                        <p:cTn id="32" dur="500"/>
                                        <p:tgtEl>
                                          <p:spTgt spid="18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189">
                                            <p:txEl>
                                              <p:pRg st="6" end="6"/>
                                            </p:txEl>
                                          </p:spTgt>
                                        </p:tgtEl>
                                        <p:attrNameLst>
                                          <p:attrName>style.visibility</p:attrName>
                                        </p:attrNameLst>
                                      </p:cBhvr>
                                      <p:to>
                                        <p:strVal val="visible"/>
                                      </p:to>
                                    </p:set>
                                    <p:animEffect transition="in" filter="fade">
                                      <p:cBhvr>
                                        <p:cTn id="37" dur="500"/>
                                        <p:tgtEl>
                                          <p:spTgt spid="189">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191">
                                            <p:txEl>
                                              <p:pRg st="0" end="0"/>
                                            </p:txEl>
                                          </p:spTgt>
                                        </p:tgtEl>
                                        <p:attrNameLst>
                                          <p:attrName>style.visibility</p:attrName>
                                        </p:attrNameLst>
                                      </p:cBhvr>
                                      <p:to>
                                        <p:strVal val="visible"/>
                                      </p:to>
                                    </p:set>
                                    <p:animEffect transition="in" filter="fade">
                                      <p:cBhvr>
                                        <p:cTn id="42" dur="500"/>
                                        <p:tgtEl>
                                          <p:spTgt spid="191">
                                            <p:txEl>
                                              <p:pRg st="0" end="0"/>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191">
                                            <p:txEl>
                                              <p:pRg st="1" end="1"/>
                                            </p:txEl>
                                          </p:spTgt>
                                        </p:tgtEl>
                                        <p:attrNameLst>
                                          <p:attrName>style.visibility</p:attrName>
                                        </p:attrNameLst>
                                      </p:cBhvr>
                                      <p:to>
                                        <p:strVal val="visible"/>
                                      </p:to>
                                    </p:set>
                                    <p:animEffect transition="in" filter="fade">
                                      <p:cBhvr>
                                        <p:cTn id="47" dur="500"/>
                                        <p:tgtEl>
                                          <p:spTgt spid="191">
                                            <p:txEl>
                                              <p:pRg st="1" end="1"/>
                                            </p:txEl>
                                          </p:spTgt>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nodeType="clickEffect">
                                  <p:stCondLst>
                                    <p:cond delay="0"/>
                                  </p:stCondLst>
                                  <p:childTnLst>
                                    <p:set>
                                      <p:cBhvr>
                                        <p:cTn id="51" dur="1" fill="hold">
                                          <p:stCondLst>
                                            <p:cond delay="0"/>
                                          </p:stCondLst>
                                        </p:cTn>
                                        <p:tgtEl>
                                          <p:spTgt spid="191">
                                            <p:txEl>
                                              <p:pRg st="2" end="2"/>
                                            </p:txEl>
                                          </p:spTgt>
                                        </p:tgtEl>
                                        <p:attrNameLst>
                                          <p:attrName>style.visibility</p:attrName>
                                        </p:attrNameLst>
                                      </p:cBhvr>
                                      <p:to>
                                        <p:strVal val="visible"/>
                                      </p:to>
                                    </p:set>
                                    <p:animEffect transition="in" filter="fade">
                                      <p:cBhvr>
                                        <p:cTn id="52" dur="500"/>
                                        <p:tgtEl>
                                          <p:spTgt spid="191">
                                            <p:txEl>
                                              <p:pRg st="2" end="2"/>
                                            </p:txEl>
                                          </p:spTgt>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nodeType="clickEffect">
                                  <p:stCondLst>
                                    <p:cond delay="0"/>
                                  </p:stCondLst>
                                  <p:childTnLst>
                                    <p:set>
                                      <p:cBhvr>
                                        <p:cTn id="56" dur="1" fill="hold">
                                          <p:stCondLst>
                                            <p:cond delay="0"/>
                                          </p:stCondLst>
                                        </p:cTn>
                                        <p:tgtEl>
                                          <p:spTgt spid="191">
                                            <p:txEl>
                                              <p:pRg st="3" end="3"/>
                                            </p:txEl>
                                          </p:spTgt>
                                        </p:tgtEl>
                                        <p:attrNameLst>
                                          <p:attrName>style.visibility</p:attrName>
                                        </p:attrNameLst>
                                      </p:cBhvr>
                                      <p:to>
                                        <p:strVal val="visible"/>
                                      </p:to>
                                    </p:set>
                                    <p:animEffect transition="in" filter="fade">
                                      <p:cBhvr>
                                        <p:cTn id="57" dur="500"/>
                                        <p:tgtEl>
                                          <p:spTgt spid="191">
                                            <p:txEl>
                                              <p:pRg st="3" end="3"/>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10" presetClass="entr" presetSubtype="0" fill="hold" nodeType="clickEffect">
                                  <p:stCondLst>
                                    <p:cond delay="0"/>
                                  </p:stCondLst>
                                  <p:childTnLst>
                                    <p:set>
                                      <p:cBhvr>
                                        <p:cTn id="61" dur="1" fill="hold">
                                          <p:stCondLst>
                                            <p:cond delay="0"/>
                                          </p:stCondLst>
                                        </p:cTn>
                                        <p:tgtEl>
                                          <p:spTgt spid="191">
                                            <p:txEl>
                                              <p:pRg st="4" end="4"/>
                                            </p:txEl>
                                          </p:spTgt>
                                        </p:tgtEl>
                                        <p:attrNameLst>
                                          <p:attrName>style.visibility</p:attrName>
                                        </p:attrNameLst>
                                      </p:cBhvr>
                                      <p:to>
                                        <p:strVal val="visible"/>
                                      </p:to>
                                    </p:set>
                                    <p:animEffect transition="in" filter="fade">
                                      <p:cBhvr>
                                        <p:cTn id="62" dur="500"/>
                                        <p:tgtEl>
                                          <p:spTgt spid="191">
                                            <p:txEl>
                                              <p:pRg st="4" end="4"/>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91">
                                            <p:txEl>
                                              <p:pRg st="5" end="5"/>
                                            </p:txEl>
                                          </p:spTgt>
                                        </p:tgtEl>
                                        <p:attrNameLst>
                                          <p:attrName>style.visibility</p:attrName>
                                        </p:attrNameLst>
                                      </p:cBhvr>
                                      <p:to>
                                        <p:strVal val="visible"/>
                                      </p:to>
                                    </p:set>
                                    <p:animEffect transition="in" filter="fade">
                                      <p:cBhvr>
                                        <p:cTn id="67" dur="500"/>
                                        <p:tgtEl>
                                          <p:spTgt spid="191">
                                            <p:txEl>
                                              <p:pRg st="5" end="5"/>
                                            </p:txEl>
                                          </p:spTgt>
                                        </p:tgtEl>
                                      </p:cBhvr>
                                    </p:animEffect>
                                  </p:childTnLst>
                                </p:cTn>
                              </p:par>
                            </p:childTnLst>
                          </p:cTn>
                        </p:par>
                        <p:par>
                          <p:cTn id="68" fill="hold">
                            <p:stCondLst>
                              <p:cond delay="500"/>
                            </p:stCondLst>
                            <p:childTnLst>
                              <p:par>
                                <p:cTn id="69" presetID="10" presetClass="entr" presetSubtype="0" fill="hold" nodeType="afterEffect">
                                  <p:stCondLst>
                                    <p:cond delay="0"/>
                                  </p:stCondLst>
                                  <p:childTnLst>
                                    <p:set>
                                      <p:cBhvr>
                                        <p:cTn id="70" dur="1" fill="hold">
                                          <p:stCondLst>
                                            <p:cond delay="0"/>
                                          </p:stCondLst>
                                        </p:cTn>
                                        <p:tgtEl>
                                          <p:spTgt spid="194"/>
                                        </p:tgtEl>
                                        <p:attrNameLst>
                                          <p:attrName>style.visibility</p:attrName>
                                        </p:attrNameLst>
                                      </p:cBhvr>
                                      <p:to>
                                        <p:strVal val="visible"/>
                                      </p:to>
                                    </p:set>
                                    <p:animEffect transition="in" filter="fade">
                                      <p:cBhvr>
                                        <p:cTn id="71" dur="1000"/>
                                        <p:tgtEl>
                                          <p:spTgt spid="19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9"/>
        <p:cNvGrpSpPr/>
        <p:nvPr/>
      </p:nvGrpSpPr>
      <p:grpSpPr>
        <a:xfrm>
          <a:off x="0" y="0"/>
          <a:ext cx="0" cy="0"/>
          <a:chOff x="0" y="0"/>
          <a:chExt cx="0" cy="0"/>
        </a:xfrm>
      </p:grpSpPr>
      <p:sp>
        <p:nvSpPr>
          <p:cNvPr id="200" name="Google Shape;200;g21230166606_1_13"/>
          <p:cNvSpPr txBox="1">
            <a:spLocks noGrp="1"/>
          </p:cNvSpPr>
          <p:nvPr>
            <p:ph type="title"/>
          </p:nvPr>
        </p:nvSpPr>
        <p:spPr>
          <a:xfrm>
            <a:off x="838200" y="27985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Agenda</a:t>
            </a:r>
            <a:endParaRPr/>
          </a:p>
        </p:txBody>
      </p:sp>
      <p:sp>
        <p:nvSpPr>
          <p:cNvPr id="201" name="Google Shape;201;g21230166606_1_13"/>
          <p:cNvSpPr txBox="1">
            <a:spLocks noGrp="1"/>
          </p:cNvSpPr>
          <p:nvPr>
            <p:ph type="body" idx="1"/>
          </p:nvPr>
        </p:nvSpPr>
        <p:spPr>
          <a:xfrm>
            <a:off x="3505200" y="1605550"/>
            <a:ext cx="5181600" cy="45714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1000"/>
              </a:spcBef>
              <a:spcAft>
                <a:spcPts val="0"/>
              </a:spcAft>
              <a:buNone/>
            </a:pPr>
            <a:r>
              <a:rPr lang="en-US">
                <a:solidFill>
                  <a:srgbClr val="888888"/>
                </a:solidFill>
              </a:rPr>
              <a:t>Background &amp; Approach</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Problem at Hand</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Project Goal</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Beneficiary from Solution</a:t>
            </a:r>
            <a:endParaRPr>
              <a:solidFill>
                <a:srgbClr val="888888"/>
              </a:solidFill>
            </a:endParaRPr>
          </a:p>
          <a:p>
            <a:pPr marL="0" lvl="0" indent="0" algn="ctr" rtl="0">
              <a:lnSpc>
                <a:spcPct val="90000"/>
              </a:lnSpc>
              <a:spcBef>
                <a:spcPts val="1000"/>
              </a:spcBef>
              <a:spcAft>
                <a:spcPts val="0"/>
              </a:spcAft>
              <a:buNone/>
            </a:pPr>
            <a:r>
              <a:rPr lang="en-US">
                <a:solidFill>
                  <a:srgbClr val="7F7F7F"/>
                </a:solidFill>
              </a:rPr>
              <a:t>Exploratory Data Analysis</a:t>
            </a:r>
            <a:endParaRPr>
              <a:solidFill>
                <a:srgbClr val="7F7F7F"/>
              </a:solidFill>
            </a:endParaRPr>
          </a:p>
          <a:p>
            <a:pPr marL="0" lvl="0" indent="0" algn="ctr" rtl="0">
              <a:lnSpc>
                <a:spcPct val="90000"/>
              </a:lnSpc>
              <a:spcBef>
                <a:spcPts val="1000"/>
              </a:spcBef>
              <a:spcAft>
                <a:spcPts val="0"/>
              </a:spcAft>
              <a:buNone/>
            </a:pPr>
            <a:r>
              <a:rPr lang="en-US">
                <a:solidFill>
                  <a:srgbClr val="7F7F7F"/>
                </a:solidFill>
              </a:rPr>
              <a:t>Data pre-processing</a:t>
            </a:r>
            <a:endParaRPr>
              <a:solidFill>
                <a:srgbClr val="7F7F7F"/>
              </a:solidFill>
            </a:endParaRPr>
          </a:p>
          <a:p>
            <a:pPr marL="0" lvl="0" indent="0" algn="ctr" rtl="0">
              <a:lnSpc>
                <a:spcPct val="90000"/>
              </a:lnSpc>
              <a:spcBef>
                <a:spcPts val="1000"/>
              </a:spcBef>
              <a:spcAft>
                <a:spcPts val="0"/>
              </a:spcAft>
              <a:buNone/>
            </a:pPr>
            <a:r>
              <a:rPr lang="en-US" sz="3600" b="1"/>
              <a:t>Data Modelling</a:t>
            </a:r>
            <a:endParaRPr sz="3600" b="1"/>
          </a:p>
          <a:p>
            <a:pPr marL="0" lvl="0" indent="0" algn="ctr" rtl="0">
              <a:lnSpc>
                <a:spcPct val="90000"/>
              </a:lnSpc>
              <a:spcBef>
                <a:spcPts val="1000"/>
              </a:spcBef>
              <a:spcAft>
                <a:spcPts val="0"/>
              </a:spcAft>
              <a:buNone/>
            </a:pPr>
            <a:r>
              <a:rPr lang="en-US">
                <a:solidFill>
                  <a:srgbClr val="888888"/>
                </a:solidFill>
              </a:rPr>
              <a:t>Results &amp; Evaluation</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Recommendations</a:t>
            </a:r>
            <a:endParaRPr>
              <a:solidFill>
                <a:srgbClr val="888888"/>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206"/>
        <p:cNvGrpSpPr/>
        <p:nvPr/>
      </p:nvGrpSpPr>
      <p:grpSpPr>
        <a:xfrm>
          <a:off x="0" y="0"/>
          <a:ext cx="0" cy="0"/>
          <a:chOff x="0" y="0"/>
          <a:chExt cx="0" cy="0"/>
        </a:xfrm>
      </p:grpSpPr>
      <p:sp>
        <p:nvSpPr>
          <p:cNvPr id="207" name="Google Shape;207;p7"/>
          <p:cNvSpPr/>
          <p:nvPr/>
        </p:nvSpPr>
        <p:spPr>
          <a:xfrm>
            <a:off x="0" y="0"/>
            <a:ext cx="12192000" cy="6857999"/>
          </a:xfrm>
          <a:prstGeom prst="rect">
            <a:avLst/>
          </a:prstGeom>
          <a:solidFill>
            <a:srgbClr val="00000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208" name="Google Shape;208;p7" descr="Topic Modeling and Latent Dirichlet Allocation (LDA) using Gensim"/>
          <p:cNvPicPr preferRelativeResize="0"/>
          <p:nvPr/>
        </p:nvPicPr>
        <p:blipFill rotWithShape="1">
          <a:blip r:embed="rId3">
            <a:alphaModFix amt="50000"/>
          </a:blip>
          <a:srcRect l="8699" r="3298" b="-1"/>
          <a:stretch/>
        </p:blipFill>
        <p:spPr>
          <a:xfrm>
            <a:off x="20" y="1"/>
            <a:ext cx="12191980" cy="6857999"/>
          </a:xfrm>
          <a:prstGeom prst="rect">
            <a:avLst/>
          </a:prstGeom>
          <a:noFill/>
          <a:ln>
            <a:noFill/>
          </a:ln>
        </p:spPr>
      </p:pic>
      <p:sp>
        <p:nvSpPr>
          <p:cNvPr id="209" name="Google Shape;209;p7"/>
          <p:cNvSpPr txBox="1">
            <a:spLocks noGrp="1"/>
          </p:cNvSpPr>
          <p:nvPr>
            <p:ph type="title"/>
          </p:nvPr>
        </p:nvSpPr>
        <p:spPr>
          <a:xfrm>
            <a:off x="1524000" y="2815198"/>
            <a:ext cx="9144000" cy="29004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rgbClr val="FFFFFF"/>
              </a:buClr>
              <a:buSzPct val="100000"/>
              <a:buFont typeface="Calibri"/>
              <a:buNone/>
            </a:pPr>
            <a:r>
              <a:rPr lang="en-US" sz="6000" b="1">
                <a:solidFill>
                  <a:srgbClr val="FFFFFF"/>
                </a:solidFill>
              </a:rPr>
              <a:t>Topic Modeling</a:t>
            </a:r>
            <a:br>
              <a:rPr lang="en-US" sz="6000">
                <a:solidFill>
                  <a:srgbClr val="FFFFFF"/>
                </a:solidFill>
              </a:rPr>
            </a:br>
            <a:endParaRPr sz="6000">
              <a:solidFill>
                <a:srgbClr val="FFFFFF"/>
              </a:solidFill>
            </a:endParaRPr>
          </a:p>
          <a:p>
            <a:pPr marL="0" lvl="0" indent="0" algn="ctr" rtl="0">
              <a:lnSpc>
                <a:spcPct val="90000"/>
              </a:lnSpc>
              <a:spcBef>
                <a:spcPts val="0"/>
              </a:spcBef>
              <a:spcAft>
                <a:spcPts val="0"/>
              </a:spcAft>
              <a:buClr>
                <a:srgbClr val="FFFFFF"/>
              </a:buClr>
              <a:buSzPct val="100000"/>
              <a:buFont typeface="Calibri"/>
              <a:buNone/>
            </a:pPr>
            <a:br>
              <a:rPr lang="en-US" sz="6000">
                <a:solidFill>
                  <a:srgbClr val="FFFFFF"/>
                </a:solidFill>
              </a:rPr>
            </a:br>
            <a:r>
              <a:rPr lang="en-US" sz="4000">
                <a:solidFill>
                  <a:srgbClr val="FFFFFF"/>
                </a:solidFill>
              </a:rPr>
              <a:t>Latent Dirichlet Algorithm + Bigrams/Trigrams</a:t>
            </a:r>
            <a:endParaRPr sz="6000">
              <a:solidFill>
                <a:srgbClr val="FFFFFF"/>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pic>
        <p:nvPicPr>
          <p:cNvPr id="214" name="Google Shape;214;p8" descr="Beginners Guide to Data Preprocessing in Machine Learning – The Last Byte"/>
          <p:cNvPicPr preferRelativeResize="0"/>
          <p:nvPr/>
        </p:nvPicPr>
        <p:blipFill rotWithShape="1">
          <a:blip r:embed="rId3">
            <a:alphaModFix/>
          </a:blip>
          <a:srcRect l="35513" r="26775" b="15232"/>
          <a:stretch/>
        </p:blipFill>
        <p:spPr>
          <a:xfrm>
            <a:off x="900629" y="3646742"/>
            <a:ext cx="994431" cy="1117631"/>
          </a:xfrm>
          <a:prstGeom prst="rect">
            <a:avLst/>
          </a:prstGeom>
          <a:noFill/>
          <a:ln>
            <a:noFill/>
          </a:ln>
        </p:spPr>
      </p:pic>
      <p:sp>
        <p:nvSpPr>
          <p:cNvPr id="215" name="Google Shape;215;p8"/>
          <p:cNvSpPr txBox="1"/>
          <p:nvPr/>
        </p:nvSpPr>
        <p:spPr>
          <a:xfrm>
            <a:off x="108397" y="2605088"/>
            <a:ext cx="2578894"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2400"/>
              <a:buFont typeface="Arial"/>
              <a:buNone/>
            </a:pPr>
            <a:r>
              <a:rPr lang="en-US" sz="2400" b="0" i="0" u="none" strike="noStrike" cap="none">
                <a:solidFill>
                  <a:schemeClr val="dk1"/>
                </a:solidFill>
                <a:latin typeface="Calibri"/>
                <a:ea typeface="Calibri"/>
                <a:cs typeface="Calibri"/>
                <a:sym typeface="Calibri"/>
              </a:rPr>
              <a:t>Pre-processing</a:t>
            </a:r>
            <a:endParaRPr sz="2000" b="0" i="0" u="none" strike="noStrike" cap="none">
              <a:solidFill>
                <a:schemeClr val="dk1"/>
              </a:solidFill>
              <a:latin typeface="Calibri"/>
              <a:ea typeface="Calibri"/>
              <a:cs typeface="Calibri"/>
              <a:sym typeface="Calibri"/>
            </a:endParaRPr>
          </a:p>
        </p:txBody>
      </p:sp>
      <p:sp>
        <p:nvSpPr>
          <p:cNvPr id="216" name="Google Shape;216;p8"/>
          <p:cNvSpPr txBox="1"/>
          <p:nvPr/>
        </p:nvSpPr>
        <p:spPr>
          <a:xfrm>
            <a:off x="3068222" y="2605088"/>
            <a:ext cx="2578894"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2400"/>
              <a:buFont typeface="Arial"/>
              <a:buNone/>
            </a:pPr>
            <a:r>
              <a:rPr lang="en-US" sz="2400" b="0" i="0" u="none" strike="noStrike" cap="none">
                <a:solidFill>
                  <a:schemeClr val="dk1"/>
                </a:solidFill>
                <a:latin typeface="Calibri"/>
                <a:ea typeface="Calibri"/>
                <a:cs typeface="Calibri"/>
                <a:sym typeface="Calibri"/>
              </a:rPr>
              <a:t>Model</a:t>
            </a:r>
            <a:endParaRPr sz="2000" b="0" i="0" u="none" strike="noStrike" cap="none">
              <a:solidFill>
                <a:schemeClr val="dk1"/>
              </a:solidFill>
              <a:latin typeface="Calibri"/>
              <a:ea typeface="Calibri"/>
              <a:cs typeface="Calibri"/>
              <a:sym typeface="Calibri"/>
            </a:endParaRPr>
          </a:p>
        </p:txBody>
      </p:sp>
      <p:pic>
        <p:nvPicPr>
          <p:cNvPr id="217" name="Google Shape;217;p8"/>
          <p:cNvPicPr preferRelativeResize="0"/>
          <p:nvPr/>
        </p:nvPicPr>
        <p:blipFill rotWithShape="1">
          <a:blip r:embed="rId4">
            <a:alphaModFix/>
          </a:blip>
          <a:srcRect/>
          <a:stretch/>
        </p:blipFill>
        <p:spPr>
          <a:xfrm>
            <a:off x="3192724" y="3432800"/>
            <a:ext cx="2329916" cy="2183574"/>
          </a:xfrm>
          <a:prstGeom prst="rect">
            <a:avLst/>
          </a:prstGeom>
          <a:ln>
            <a:noFill/>
          </a:ln>
          <a:effectLst>
            <a:outerShdw blurRad="292100" dist="139700" dir="2700000" algn="tl" rotWithShape="0">
              <a:srgbClr val="333333">
                <a:alpha val="65000"/>
              </a:srgbClr>
            </a:outerShdw>
          </a:effectLst>
        </p:spPr>
      </p:pic>
      <p:pic>
        <p:nvPicPr>
          <p:cNvPr id="218" name="Google Shape;218;p8" descr="Topic Modeling and Latent Dirichlet Allocation (LDA) | DataScience+"/>
          <p:cNvPicPr preferRelativeResize="0"/>
          <p:nvPr/>
        </p:nvPicPr>
        <p:blipFill rotWithShape="1">
          <a:blip r:embed="rId5">
            <a:alphaModFix/>
          </a:blip>
          <a:srcRect l="10833" t="9459" r="12158" b="8126"/>
          <a:stretch/>
        </p:blipFill>
        <p:spPr>
          <a:xfrm>
            <a:off x="6484474" y="3432794"/>
            <a:ext cx="2199292" cy="1757557"/>
          </a:xfrm>
          <a:prstGeom prst="rect">
            <a:avLst/>
          </a:prstGeom>
          <a:noFill/>
          <a:ln>
            <a:noFill/>
          </a:ln>
        </p:spPr>
      </p:pic>
      <p:sp>
        <p:nvSpPr>
          <p:cNvPr id="219" name="Google Shape;219;p8"/>
          <p:cNvSpPr txBox="1"/>
          <p:nvPr/>
        </p:nvSpPr>
        <p:spPr>
          <a:xfrm>
            <a:off x="6294673" y="2605088"/>
            <a:ext cx="2578894"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2400"/>
              <a:buFont typeface="Arial"/>
              <a:buNone/>
            </a:pPr>
            <a:r>
              <a:rPr lang="en-US" sz="2400" b="0" i="0" u="none" strike="noStrike" cap="none">
                <a:solidFill>
                  <a:schemeClr val="dk1"/>
                </a:solidFill>
                <a:latin typeface="Calibri"/>
                <a:ea typeface="Calibri"/>
                <a:cs typeface="Calibri"/>
                <a:sym typeface="Calibri"/>
              </a:rPr>
              <a:t>Identify dominant topic</a:t>
            </a:r>
            <a:endParaRPr sz="2000" b="0" i="0" u="none" strike="noStrike" cap="none">
              <a:solidFill>
                <a:schemeClr val="dk1"/>
              </a:solidFill>
              <a:latin typeface="Calibri"/>
              <a:ea typeface="Calibri"/>
              <a:cs typeface="Calibri"/>
              <a:sym typeface="Calibri"/>
            </a:endParaRPr>
          </a:p>
        </p:txBody>
      </p:sp>
      <p:pic>
        <p:nvPicPr>
          <p:cNvPr id="220" name="Google Shape;220;p8" descr="What is a Content Gap Analysis and How to Do It Right"/>
          <p:cNvPicPr preferRelativeResize="0"/>
          <p:nvPr/>
        </p:nvPicPr>
        <p:blipFill rotWithShape="1">
          <a:blip r:embed="rId6">
            <a:alphaModFix/>
          </a:blip>
          <a:srcRect l="17110" t="14848" r="23961" b="17063"/>
          <a:stretch/>
        </p:blipFill>
        <p:spPr>
          <a:xfrm>
            <a:off x="9411509" y="3373440"/>
            <a:ext cx="2335190" cy="2024865"/>
          </a:xfrm>
          <a:prstGeom prst="rect">
            <a:avLst/>
          </a:prstGeom>
          <a:noFill/>
          <a:ln>
            <a:noFill/>
          </a:ln>
        </p:spPr>
      </p:pic>
      <p:sp>
        <p:nvSpPr>
          <p:cNvPr id="221" name="Google Shape;221;p8"/>
          <p:cNvSpPr txBox="1"/>
          <p:nvPr/>
        </p:nvSpPr>
        <p:spPr>
          <a:xfrm>
            <a:off x="9194309" y="2549528"/>
            <a:ext cx="2578894"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2400"/>
              <a:buFont typeface="Arial"/>
              <a:buNone/>
            </a:pPr>
            <a:r>
              <a:rPr lang="en-US" sz="2400" b="0" i="0" u="none" strike="noStrike" cap="none">
                <a:solidFill>
                  <a:schemeClr val="dk1"/>
                </a:solidFill>
                <a:latin typeface="Calibri"/>
                <a:ea typeface="Calibri"/>
                <a:cs typeface="Calibri"/>
                <a:sym typeface="Calibri"/>
              </a:rPr>
              <a:t>Review and Label</a:t>
            </a:r>
            <a:endParaRPr sz="2000" b="0" i="0" u="none" strike="noStrike" cap="none">
              <a:solidFill>
                <a:schemeClr val="dk1"/>
              </a:solidFill>
              <a:latin typeface="Calibri"/>
              <a:ea typeface="Calibri"/>
              <a:cs typeface="Calibri"/>
              <a:sym typeface="Calibri"/>
            </a:endParaRPr>
          </a:p>
        </p:txBody>
      </p:sp>
      <p:sp>
        <p:nvSpPr>
          <p:cNvPr id="222" name="Google Shape;222;p8"/>
          <p:cNvSpPr txBox="1"/>
          <p:nvPr/>
        </p:nvSpPr>
        <p:spPr>
          <a:xfrm>
            <a:off x="757753" y="1260349"/>
            <a:ext cx="1137307"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Arial"/>
              <a:buNone/>
            </a:pPr>
            <a:r>
              <a:rPr lang="en-US" sz="7200" b="0" i="0" u="none" strike="noStrike" cap="none">
                <a:solidFill>
                  <a:schemeClr val="dk1"/>
                </a:solidFill>
                <a:latin typeface="Times New Roman"/>
                <a:ea typeface="Times New Roman"/>
                <a:cs typeface="Times New Roman"/>
                <a:sym typeface="Times New Roman"/>
              </a:rPr>
              <a:t>1</a:t>
            </a:r>
            <a:endParaRPr sz="6600" b="0" i="0" u="none" strike="noStrike" cap="none">
              <a:solidFill>
                <a:schemeClr val="dk1"/>
              </a:solidFill>
              <a:latin typeface="Times New Roman"/>
              <a:ea typeface="Times New Roman"/>
              <a:cs typeface="Times New Roman"/>
              <a:sym typeface="Times New Roman"/>
            </a:endParaRPr>
          </a:p>
        </p:txBody>
      </p:sp>
      <p:sp>
        <p:nvSpPr>
          <p:cNvPr id="223" name="Google Shape;223;p8"/>
          <p:cNvSpPr txBox="1"/>
          <p:nvPr/>
        </p:nvSpPr>
        <p:spPr>
          <a:xfrm>
            <a:off x="3789015" y="1260349"/>
            <a:ext cx="1137307"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Arial"/>
              <a:buNone/>
            </a:pPr>
            <a:r>
              <a:rPr lang="en-US" sz="7200" b="0" i="0" u="none" strike="noStrike" cap="none" dirty="0">
                <a:solidFill>
                  <a:schemeClr val="dk1"/>
                </a:solidFill>
                <a:latin typeface="Times New Roman"/>
                <a:ea typeface="Times New Roman"/>
                <a:cs typeface="Times New Roman"/>
                <a:sym typeface="Times New Roman"/>
              </a:rPr>
              <a:t>2</a:t>
            </a:r>
            <a:endParaRPr sz="6600" b="0" i="0" u="none" strike="noStrike" cap="none" dirty="0">
              <a:solidFill>
                <a:schemeClr val="dk1"/>
              </a:solidFill>
              <a:latin typeface="Times New Roman"/>
              <a:ea typeface="Times New Roman"/>
              <a:cs typeface="Times New Roman"/>
              <a:sym typeface="Times New Roman"/>
            </a:endParaRPr>
          </a:p>
        </p:txBody>
      </p:sp>
      <p:sp>
        <p:nvSpPr>
          <p:cNvPr id="224" name="Google Shape;224;p8"/>
          <p:cNvSpPr txBox="1"/>
          <p:nvPr/>
        </p:nvSpPr>
        <p:spPr>
          <a:xfrm>
            <a:off x="6896303" y="1255693"/>
            <a:ext cx="1137307"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Arial"/>
              <a:buNone/>
            </a:pPr>
            <a:r>
              <a:rPr lang="en-US" sz="7200" b="0" i="0" u="none" strike="noStrike" cap="none" dirty="0">
                <a:solidFill>
                  <a:schemeClr val="dk1"/>
                </a:solidFill>
                <a:latin typeface="Times New Roman"/>
                <a:ea typeface="Times New Roman"/>
                <a:cs typeface="Times New Roman"/>
                <a:sym typeface="Times New Roman"/>
              </a:rPr>
              <a:t>3</a:t>
            </a:r>
            <a:endParaRPr sz="6600" b="0" i="0" u="none" strike="noStrike" cap="none" dirty="0">
              <a:solidFill>
                <a:schemeClr val="dk1"/>
              </a:solidFill>
              <a:latin typeface="Times New Roman"/>
              <a:ea typeface="Times New Roman"/>
              <a:cs typeface="Times New Roman"/>
              <a:sym typeface="Times New Roman"/>
            </a:endParaRPr>
          </a:p>
        </p:txBody>
      </p:sp>
      <p:sp>
        <p:nvSpPr>
          <p:cNvPr id="225" name="Google Shape;225;p8"/>
          <p:cNvSpPr txBox="1"/>
          <p:nvPr/>
        </p:nvSpPr>
        <p:spPr>
          <a:xfrm>
            <a:off x="9915102" y="1255693"/>
            <a:ext cx="1137307" cy="823912"/>
          </a:xfrm>
          <a:prstGeom prst="rect">
            <a:avLst/>
          </a:prstGeom>
          <a:noFill/>
          <a:ln>
            <a:noFill/>
          </a:ln>
        </p:spPr>
        <p:txBody>
          <a:bodyPr spcFirstLastPara="1" wrap="square" lIns="91425" tIns="45700" rIns="91425" bIns="45700" anchor="t" anchorCtr="0">
            <a:noAutofit/>
          </a:bodyPr>
          <a:lstStyle/>
          <a:p>
            <a:pPr marL="0" marR="0" lvl="0" indent="0" algn="ctr" rtl="0">
              <a:lnSpc>
                <a:spcPct val="90000"/>
              </a:lnSpc>
              <a:spcBef>
                <a:spcPts val="0"/>
              </a:spcBef>
              <a:spcAft>
                <a:spcPts val="0"/>
              </a:spcAft>
              <a:buClr>
                <a:schemeClr val="dk1"/>
              </a:buClr>
              <a:buSzPts val="7200"/>
              <a:buFont typeface="Arial"/>
              <a:buNone/>
            </a:pPr>
            <a:r>
              <a:rPr lang="en-US" sz="7200" b="0" i="0" u="none" strike="noStrike" cap="none" dirty="0">
                <a:solidFill>
                  <a:schemeClr val="dk1"/>
                </a:solidFill>
                <a:latin typeface="Times New Roman"/>
                <a:ea typeface="Times New Roman"/>
                <a:cs typeface="Times New Roman"/>
                <a:sym typeface="Times New Roman"/>
              </a:rPr>
              <a:t>4</a:t>
            </a:r>
            <a:endParaRPr sz="6600" b="0" i="0" u="none" strike="noStrike" cap="none" dirty="0">
              <a:solidFill>
                <a:schemeClr val="dk1"/>
              </a:solidFill>
              <a:latin typeface="Times New Roman"/>
              <a:ea typeface="Times New Roman"/>
              <a:cs typeface="Times New Roman"/>
              <a:sym typeface="Times New Roman"/>
            </a:endParaRPr>
          </a:p>
        </p:txBody>
      </p:sp>
      <p:pic>
        <p:nvPicPr>
          <p:cNvPr id="226" name="Google Shape;226;p8"/>
          <p:cNvPicPr preferRelativeResize="0"/>
          <p:nvPr/>
        </p:nvPicPr>
        <p:blipFill rotWithShape="1">
          <a:blip r:embed="rId7">
            <a:alphaModFix/>
          </a:blip>
          <a:srcRect/>
          <a:stretch/>
        </p:blipFill>
        <p:spPr>
          <a:xfrm>
            <a:off x="6194127" y="5206388"/>
            <a:ext cx="3000182" cy="81237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14"/>
                                        </p:tgtEl>
                                        <p:attrNameLst>
                                          <p:attrName>style.visibility</p:attrName>
                                        </p:attrNameLst>
                                      </p:cBhvr>
                                      <p:to>
                                        <p:strVal val="visible"/>
                                      </p:to>
                                    </p:set>
                                    <p:animEffect transition="in" filter="dissolve">
                                      <p:cBhvr>
                                        <p:cTn id="7" dur="500"/>
                                        <p:tgtEl>
                                          <p:spTgt spid="214"/>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15"/>
                                        </p:tgtEl>
                                        <p:attrNameLst>
                                          <p:attrName>style.visibility</p:attrName>
                                        </p:attrNameLst>
                                      </p:cBhvr>
                                      <p:to>
                                        <p:strVal val="visible"/>
                                      </p:to>
                                    </p:set>
                                    <p:animEffect transition="in" filter="dissolve">
                                      <p:cBhvr>
                                        <p:cTn id="10" dur="500"/>
                                        <p:tgtEl>
                                          <p:spTgt spid="2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22"/>
                                        </p:tgtEl>
                                        <p:attrNameLst>
                                          <p:attrName>style.visibility</p:attrName>
                                        </p:attrNameLst>
                                      </p:cBhvr>
                                      <p:to>
                                        <p:strVal val="visible"/>
                                      </p:to>
                                    </p:set>
                                    <p:animEffect transition="in" filter="dissolve">
                                      <p:cBhvr>
                                        <p:cTn id="13" dur="500"/>
                                        <p:tgtEl>
                                          <p:spTgt spid="222"/>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223"/>
                                        </p:tgtEl>
                                        <p:attrNameLst>
                                          <p:attrName>style.visibility</p:attrName>
                                        </p:attrNameLst>
                                      </p:cBhvr>
                                      <p:to>
                                        <p:strVal val="visible"/>
                                      </p:to>
                                    </p:set>
                                    <p:animEffect transition="in" filter="dissolve">
                                      <p:cBhvr>
                                        <p:cTn id="18" dur="500"/>
                                        <p:tgtEl>
                                          <p:spTgt spid="223"/>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216"/>
                                        </p:tgtEl>
                                        <p:attrNameLst>
                                          <p:attrName>style.visibility</p:attrName>
                                        </p:attrNameLst>
                                      </p:cBhvr>
                                      <p:to>
                                        <p:strVal val="visible"/>
                                      </p:to>
                                    </p:set>
                                    <p:animEffect transition="in" filter="dissolve">
                                      <p:cBhvr>
                                        <p:cTn id="21" dur="500"/>
                                        <p:tgtEl>
                                          <p:spTgt spid="216"/>
                                        </p:tgtEl>
                                      </p:cBhvr>
                                    </p:animEffect>
                                  </p:childTnLst>
                                </p:cTn>
                              </p:par>
                              <p:par>
                                <p:cTn id="22" presetID="9" presetClass="entr" presetSubtype="0" fill="hold" nodeType="withEffect">
                                  <p:stCondLst>
                                    <p:cond delay="0"/>
                                  </p:stCondLst>
                                  <p:childTnLst>
                                    <p:set>
                                      <p:cBhvr>
                                        <p:cTn id="23" dur="1" fill="hold">
                                          <p:stCondLst>
                                            <p:cond delay="0"/>
                                          </p:stCondLst>
                                        </p:cTn>
                                        <p:tgtEl>
                                          <p:spTgt spid="217"/>
                                        </p:tgtEl>
                                        <p:attrNameLst>
                                          <p:attrName>style.visibility</p:attrName>
                                        </p:attrNameLst>
                                      </p:cBhvr>
                                      <p:to>
                                        <p:strVal val="visible"/>
                                      </p:to>
                                    </p:set>
                                    <p:animEffect transition="in" filter="dissolve">
                                      <p:cBhvr>
                                        <p:cTn id="24" dur="500"/>
                                        <p:tgtEl>
                                          <p:spTgt spid="217"/>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224"/>
                                        </p:tgtEl>
                                        <p:attrNameLst>
                                          <p:attrName>style.visibility</p:attrName>
                                        </p:attrNameLst>
                                      </p:cBhvr>
                                      <p:to>
                                        <p:strVal val="visible"/>
                                      </p:to>
                                    </p:set>
                                    <p:animEffect transition="in" filter="dissolve">
                                      <p:cBhvr>
                                        <p:cTn id="29" dur="500"/>
                                        <p:tgtEl>
                                          <p:spTgt spid="224"/>
                                        </p:tgtEl>
                                      </p:cBhvr>
                                    </p:animEffect>
                                  </p:childTnLst>
                                </p:cTn>
                              </p:par>
                              <p:par>
                                <p:cTn id="30" presetID="9" presetClass="entr" presetSubtype="0" fill="hold" grpId="0" nodeType="withEffect">
                                  <p:stCondLst>
                                    <p:cond delay="0"/>
                                  </p:stCondLst>
                                  <p:childTnLst>
                                    <p:set>
                                      <p:cBhvr>
                                        <p:cTn id="31" dur="1" fill="hold">
                                          <p:stCondLst>
                                            <p:cond delay="0"/>
                                          </p:stCondLst>
                                        </p:cTn>
                                        <p:tgtEl>
                                          <p:spTgt spid="219"/>
                                        </p:tgtEl>
                                        <p:attrNameLst>
                                          <p:attrName>style.visibility</p:attrName>
                                        </p:attrNameLst>
                                      </p:cBhvr>
                                      <p:to>
                                        <p:strVal val="visible"/>
                                      </p:to>
                                    </p:set>
                                    <p:animEffect transition="in" filter="dissolve">
                                      <p:cBhvr>
                                        <p:cTn id="32" dur="500"/>
                                        <p:tgtEl>
                                          <p:spTgt spid="219"/>
                                        </p:tgtEl>
                                      </p:cBhvr>
                                    </p:animEffect>
                                  </p:childTnLst>
                                </p:cTn>
                              </p:par>
                              <p:par>
                                <p:cTn id="33" presetID="9" presetClass="entr" presetSubtype="0" fill="hold" nodeType="withEffect">
                                  <p:stCondLst>
                                    <p:cond delay="0"/>
                                  </p:stCondLst>
                                  <p:childTnLst>
                                    <p:set>
                                      <p:cBhvr>
                                        <p:cTn id="34" dur="1" fill="hold">
                                          <p:stCondLst>
                                            <p:cond delay="0"/>
                                          </p:stCondLst>
                                        </p:cTn>
                                        <p:tgtEl>
                                          <p:spTgt spid="218"/>
                                        </p:tgtEl>
                                        <p:attrNameLst>
                                          <p:attrName>style.visibility</p:attrName>
                                        </p:attrNameLst>
                                      </p:cBhvr>
                                      <p:to>
                                        <p:strVal val="visible"/>
                                      </p:to>
                                    </p:set>
                                    <p:animEffect transition="in" filter="dissolve">
                                      <p:cBhvr>
                                        <p:cTn id="35" dur="500"/>
                                        <p:tgtEl>
                                          <p:spTgt spid="218"/>
                                        </p:tgtEl>
                                      </p:cBhvr>
                                    </p:animEffect>
                                  </p:childTnLst>
                                </p:cTn>
                              </p:par>
                              <p:par>
                                <p:cTn id="36" presetID="9" presetClass="entr" presetSubtype="0" fill="hold" nodeType="withEffect">
                                  <p:stCondLst>
                                    <p:cond delay="0"/>
                                  </p:stCondLst>
                                  <p:childTnLst>
                                    <p:set>
                                      <p:cBhvr>
                                        <p:cTn id="37" dur="1" fill="hold">
                                          <p:stCondLst>
                                            <p:cond delay="0"/>
                                          </p:stCondLst>
                                        </p:cTn>
                                        <p:tgtEl>
                                          <p:spTgt spid="226"/>
                                        </p:tgtEl>
                                        <p:attrNameLst>
                                          <p:attrName>style.visibility</p:attrName>
                                        </p:attrNameLst>
                                      </p:cBhvr>
                                      <p:to>
                                        <p:strVal val="visible"/>
                                      </p:to>
                                    </p:set>
                                    <p:animEffect transition="in" filter="dissolve">
                                      <p:cBhvr>
                                        <p:cTn id="38" dur="500"/>
                                        <p:tgtEl>
                                          <p:spTgt spid="226"/>
                                        </p:tgtEl>
                                      </p:cBhvr>
                                    </p:animEffect>
                                  </p:childTnLst>
                                </p:cTn>
                              </p:par>
                            </p:childTnLst>
                          </p:cTn>
                        </p:par>
                      </p:childTnLst>
                    </p:cTn>
                  </p:par>
                  <p:par>
                    <p:cTn id="39" fill="hold">
                      <p:stCondLst>
                        <p:cond delay="indefinite"/>
                      </p:stCondLst>
                      <p:childTnLst>
                        <p:par>
                          <p:cTn id="40" fill="hold">
                            <p:stCondLst>
                              <p:cond delay="0"/>
                            </p:stCondLst>
                            <p:childTnLst>
                              <p:par>
                                <p:cTn id="41" presetID="9" presetClass="entr" presetSubtype="0" fill="hold" grpId="0" nodeType="clickEffect">
                                  <p:stCondLst>
                                    <p:cond delay="0"/>
                                  </p:stCondLst>
                                  <p:childTnLst>
                                    <p:set>
                                      <p:cBhvr>
                                        <p:cTn id="42" dur="1" fill="hold">
                                          <p:stCondLst>
                                            <p:cond delay="0"/>
                                          </p:stCondLst>
                                        </p:cTn>
                                        <p:tgtEl>
                                          <p:spTgt spid="225"/>
                                        </p:tgtEl>
                                        <p:attrNameLst>
                                          <p:attrName>style.visibility</p:attrName>
                                        </p:attrNameLst>
                                      </p:cBhvr>
                                      <p:to>
                                        <p:strVal val="visible"/>
                                      </p:to>
                                    </p:set>
                                    <p:animEffect transition="in" filter="dissolve">
                                      <p:cBhvr>
                                        <p:cTn id="43" dur="500"/>
                                        <p:tgtEl>
                                          <p:spTgt spid="225"/>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221"/>
                                        </p:tgtEl>
                                        <p:attrNameLst>
                                          <p:attrName>style.visibility</p:attrName>
                                        </p:attrNameLst>
                                      </p:cBhvr>
                                      <p:to>
                                        <p:strVal val="visible"/>
                                      </p:to>
                                    </p:set>
                                    <p:animEffect transition="in" filter="dissolve">
                                      <p:cBhvr>
                                        <p:cTn id="46" dur="500"/>
                                        <p:tgtEl>
                                          <p:spTgt spid="221"/>
                                        </p:tgtEl>
                                      </p:cBhvr>
                                    </p:animEffect>
                                  </p:childTnLst>
                                </p:cTn>
                              </p:par>
                              <p:par>
                                <p:cTn id="47" presetID="9" presetClass="entr" presetSubtype="0" fill="hold" nodeType="withEffect">
                                  <p:stCondLst>
                                    <p:cond delay="0"/>
                                  </p:stCondLst>
                                  <p:childTnLst>
                                    <p:set>
                                      <p:cBhvr>
                                        <p:cTn id="48" dur="1" fill="hold">
                                          <p:stCondLst>
                                            <p:cond delay="0"/>
                                          </p:stCondLst>
                                        </p:cTn>
                                        <p:tgtEl>
                                          <p:spTgt spid="220"/>
                                        </p:tgtEl>
                                        <p:attrNameLst>
                                          <p:attrName>style.visibility</p:attrName>
                                        </p:attrNameLst>
                                      </p:cBhvr>
                                      <p:to>
                                        <p:strVal val="visible"/>
                                      </p:to>
                                    </p:set>
                                    <p:animEffect transition="in" filter="dissolve">
                                      <p:cBhvr>
                                        <p:cTn id="49" dur="500"/>
                                        <p:tgtEl>
                                          <p:spTgt spid="2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5" grpId="0"/>
      <p:bldP spid="216" grpId="0"/>
      <p:bldP spid="219" grpId="0"/>
      <p:bldP spid="221" grpId="0"/>
      <p:bldP spid="222" grpId="0"/>
      <p:bldP spid="223" grpId="0"/>
      <p:bldP spid="224" grpId="0"/>
      <p:bldP spid="225"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pic>
        <p:nvPicPr>
          <p:cNvPr id="232" name="Google Shape;232;g2122685c930_1_27"/>
          <p:cNvPicPr preferRelativeResize="0"/>
          <p:nvPr/>
        </p:nvPicPr>
        <p:blipFill>
          <a:blip r:embed="rId3">
            <a:alphaModFix/>
          </a:blip>
          <a:stretch>
            <a:fillRect/>
          </a:stretch>
        </p:blipFill>
        <p:spPr>
          <a:xfrm>
            <a:off x="6398050" y="1988725"/>
            <a:ext cx="5890075" cy="2737375"/>
          </a:xfrm>
          <a:prstGeom prst="rect">
            <a:avLst/>
          </a:prstGeom>
          <a:noFill/>
          <a:ln>
            <a:noFill/>
          </a:ln>
        </p:spPr>
      </p:pic>
      <p:sp>
        <p:nvSpPr>
          <p:cNvPr id="233" name="Google Shape;233;g2122685c930_1_27"/>
          <p:cNvSpPr txBox="1">
            <a:spLocks noGrp="1"/>
          </p:cNvSpPr>
          <p:nvPr>
            <p:ph type="title"/>
          </p:nvPr>
        </p:nvSpPr>
        <p:spPr>
          <a:xfrm>
            <a:off x="759750" y="33150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Visualizations</a:t>
            </a:r>
            <a:endParaRPr/>
          </a:p>
        </p:txBody>
      </p:sp>
      <p:pic>
        <p:nvPicPr>
          <p:cNvPr id="234" name="Google Shape;234;g2122685c930_1_27"/>
          <p:cNvPicPr preferRelativeResize="0"/>
          <p:nvPr/>
        </p:nvPicPr>
        <p:blipFill rotWithShape="1">
          <a:blip r:embed="rId4">
            <a:alphaModFix/>
          </a:blip>
          <a:srcRect r="50529"/>
          <a:stretch/>
        </p:blipFill>
        <p:spPr>
          <a:xfrm>
            <a:off x="838200" y="1657200"/>
            <a:ext cx="3321902" cy="4196726"/>
          </a:xfrm>
          <a:prstGeom prst="rect">
            <a:avLst/>
          </a:prstGeom>
          <a:noFill/>
          <a:ln>
            <a:noFill/>
          </a:ln>
        </p:spPr>
      </p:pic>
      <p:pic>
        <p:nvPicPr>
          <p:cNvPr id="235" name="Google Shape;235;g2122685c930_1_27"/>
          <p:cNvPicPr preferRelativeResize="0"/>
          <p:nvPr/>
        </p:nvPicPr>
        <p:blipFill rotWithShape="1">
          <a:blip r:embed="rId5">
            <a:alphaModFix/>
          </a:blip>
          <a:srcRect l="-2189" r="33985"/>
          <a:stretch/>
        </p:blipFill>
        <p:spPr>
          <a:xfrm>
            <a:off x="4064000" y="1657200"/>
            <a:ext cx="2993100" cy="3860551"/>
          </a:xfrm>
          <a:prstGeom prst="rect">
            <a:avLst/>
          </a:prstGeom>
          <a:noFill/>
          <a:ln>
            <a:noFill/>
          </a:ln>
        </p:spPr>
      </p:pic>
      <p:sp>
        <p:nvSpPr>
          <p:cNvPr id="236" name="Google Shape;236;g2122685c930_1_27"/>
          <p:cNvSpPr txBox="1"/>
          <p:nvPr/>
        </p:nvSpPr>
        <p:spPr>
          <a:xfrm>
            <a:off x="612602" y="6107200"/>
            <a:ext cx="3547500" cy="554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Intertopic Distance Map</a:t>
            </a:r>
            <a:endParaRPr sz="2400" b="1" i="0" u="none" strike="noStrike" cap="none">
              <a:solidFill>
                <a:srgbClr val="000000"/>
              </a:solidFill>
              <a:latin typeface="Calibri"/>
              <a:ea typeface="Calibri"/>
              <a:cs typeface="Calibri"/>
              <a:sym typeface="Calibri"/>
            </a:endParaRPr>
          </a:p>
        </p:txBody>
      </p:sp>
      <p:sp>
        <p:nvSpPr>
          <p:cNvPr id="237" name="Google Shape;237;g2122685c930_1_27"/>
          <p:cNvSpPr txBox="1"/>
          <p:nvPr/>
        </p:nvSpPr>
        <p:spPr>
          <a:xfrm>
            <a:off x="4356603" y="6107200"/>
            <a:ext cx="3321900" cy="554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a:latin typeface="Calibri"/>
                <a:ea typeface="Calibri"/>
                <a:cs typeface="Calibri"/>
                <a:sym typeface="Calibri"/>
              </a:rPr>
              <a:t>Word Cloud</a:t>
            </a:r>
            <a:endParaRPr sz="2400" b="1" i="0" u="none" strike="noStrike" cap="none">
              <a:solidFill>
                <a:srgbClr val="000000"/>
              </a:solidFill>
              <a:latin typeface="Calibri"/>
              <a:ea typeface="Calibri"/>
              <a:cs typeface="Calibri"/>
              <a:sym typeface="Calibri"/>
            </a:endParaRPr>
          </a:p>
        </p:txBody>
      </p:sp>
      <p:sp>
        <p:nvSpPr>
          <p:cNvPr id="238" name="Google Shape;238;g2122685c930_1_27"/>
          <p:cNvSpPr txBox="1"/>
          <p:nvPr/>
        </p:nvSpPr>
        <p:spPr>
          <a:xfrm>
            <a:off x="8008378" y="6107200"/>
            <a:ext cx="3321900" cy="5541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2400"/>
              <a:buFont typeface="Arial"/>
              <a:buNone/>
            </a:pPr>
            <a:r>
              <a:rPr lang="en-US" sz="2400" b="1">
                <a:latin typeface="Calibri"/>
                <a:ea typeface="Calibri"/>
                <a:cs typeface="Calibri"/>
                <a:sym typeface="Calibri"/>
              </a:rPr>
              <a:t>Bi-grams/Tri-grams</a:t>
            </a:r>
            <a:endParaRPr sz="2400" b="1" i="0" u="none" strike="noStrike" cap="none">
              <a:solidFill>
                <a:srgbClr val="000000"/>
              </a:solidFill>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43"/>
        <p:cNvGrpSpPr/>
        <p:nvPr/>
      </p:nvGrpSpPr>
      <p:grpSpPr>
        <a:xfrm>
          <a:off x="0" y="0"/>
          <a:ext cx="0" cy="0"/>
          <a:chOff x="0" y="0"/>
          <a:chExt cx="0" cy="0"/>
        </a:xfrm>
      </p:grpSpPr>
      <p:sp>
        <p:nvSpPr>
          <p:cNvPr id="244" name="Google Shape;244;g21230166606_1_19"/>
          <p:cNvSpPr txBox="1">
            <a:spLocks noGrp="1"/>
          </p:cNvSpPr>
          <p:nvPr>
            <p:ph type="title"/>
          </p:nvPr>
        </p:nvSpPr>
        <p:spPr>
          <a:xfrm>
            <a:off x="838200" y="27985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Agenda</a:t>
            </a:r>
            <a:endParaRPr/>
          </a:p>
        </p:txBody>
      </p:sp>
      <p:sp>
        <p:nvSpPr>
          <p:cNvPr id="245" name="Google Shape;245;g21230166606_1_19"/>
          <p:cNvSpPr txBox="1">
            <a:spLocks noGrp="1"/>
          </p:cNvSpPr>
          <p:nvPr>
            <p:ph type="body" idx="1"/>
          </p:nvPr>
        </p:nvSpPr>
        <p:spPr>
          <a:xfrm>
            <a:off x="3505200" y="1605550"/>
            <a:ext cx="5181600" cy="45714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1000"/>
              </a:spcBef>
              <a:spcAft>
                <a:spcPts val="0"/>
              </a:spcAft>
              <a:buNone/>
            </a:pPr>
            <a:r>
              <a:rPr lang="en-US">
                <a:solidFill>
                  <a:srgbClr val="888888"/>
                </a:solidFill>
              </a:rPr>
              <a:t>Background &amp; Approach</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Problem at Hand</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Project Goal</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Beneficiary from Solution</a:t>
            </a:r>
            <a:endParaRPr>
              <a:solidFill>
                <a:srgbClr val="888888"/>
              </a:solidFill>
            </a:endParaRPr>
          </a:p>
          <a:p>
            <a:pPr marL="0" lvl="0" indent="0" algn="ctr" rtl="0">
              <a:lnSpc>
                <a:spcPct val="90000"/>
              </a:lnSpc>
              <a:spcBef>
                <a:spcPts val="1000"/>
              </a:spcBef>
              <a:spcAft>
                <a:spcPts val="0"/>
              </a:spcAft>
              <a:buNone/>
            </a:pPr>
            <a:r>
              <a:rPr lang="en-US">
                <a:solidFill>
                  <a:srgbClr val="7F7F7F"/>
                </a:solidFill>
              </a:rPr>
              <a:t>Exploratory Data Analysis</a:t>
            </a:r>
            <a:endParaRPr>
              <a:solidFill>
                <a:srgbClr val="7F7F7F"/>
              </a:solidFill>
            </a:endParaRPr>
          </a:p>
          <a:p>
            <a:pPr marL="0" lvl="0" indent="0" algn="ctr" rtl="0">
              <a:lnSpc>
                <a:spcPct val="90000"/>
              </a:lnSpc>
              <a:spcBef>
                <a:spcPts val="1000"/>
              </a:spcBef>
              <a:spcAft>
                <a:spcPts val="0"/>
              </a:spcAft>
              <a:buNone/>
            </a:pPr>
            <a:r>
              <a:rPr lang="en-US">
                <a:solidFill>
                  <a:srgbClr val="7F7F7F"/>
                </a:solidFill>
              </a:rPr>
              <a:t>Data pre-processing</a:t>
            </a:r>
            <a:endParaRPr>
              <a:solidFill>
                <a:srgbClr val="7F7F7F"/>
              </a:solidFill>
            </a:endParaRPr>
          </a:p>
          <a:p>
            <a:pPr marL="0" lvl="0" indent="0" algn="ctr" rtl="0">
              <a:lnSpc>
                <a:spcPct val="90000"/>
              </a:lnSpc>
              <a:spcBef>
                <a:spcPts val="1000"/>
              </a:spcBef>
              <a:spcAft>
                <a:spcPts val="0"/>
              </a:spcAft>
              <a:buNone/>
            </a:pPr>
            <a:r>
              <a:rPr lang="en-US">
                <a:solidFill>
                  <a:srgbClr val="7F7F7F"/>
                </a:solidFill>
              </a:rPr>
              <a:t>Data Modelling</a:t>
            </a:r>
            <a:endParaRPr>
              <a:solidFill>
                <a:srgbClr val="7F7F7F"/>
              </a:solidFill>
            </a:endParaRPr>
          </a:p>
          <a:p>
            <a:pPr marL="0" lvl="0" indent="0" algn="ctr" rtl="0">
              <a:lnSpc>
                <a:spcPct val="90000"/>
              </a:lnSpc>
              <a:spcBef>
                <a:spcPts val="1000"/>
              </a:spcBef>
              <a:spcAft>
                <a:spcPts val="0"/>
              </a:spcAft>
              <a:buNone/>
            </a:pPr>
            <a:r>
              <a:rPr lang="en-US" sz="3600" b="1"/>
              <a:t>Results &amp; Evaluation</a:t>
            </a:r>
            <a:endParaRPr sz="3600" b="1"/>
          </a:p>
          <a:p>
            <a:pPr marL="0" lvl="0" indent="0" algn="ctr" rtl="0">
              <a:lnSpc>
                <a:spcPct val="90000"/>
              </a:lnSpc>
              <a:spcBef>
                <a:spcPts val="1000"/>
              </a:spcBef>
              <a:spcAft>
                <a:spcPts val="0"/>
              </a:spcAft>
              <a:buNone/>
            </a:pPr>
            <a:r>
              <a:rPr lang="en-US">
                <a:solidFill>
                  <a:srgbClr val="888888"/>
                </a:solidFill>
              </a:rPr>
              <a:t>Recommendations</a:t>
            </a:r>
            <a:endParaRPr>
              <a:solidFill>
                <a:srgbClr val="888888"/>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9"/>
          <p:cNvSpPr txBox="1"/>
          <p:nvPr/>
        </p:nvSpPr>
        <p:spPr>
          <a:xfrm>
            <a:off x="1524000" y="2507223"/>
            <a:ext cx="9144000" cy="290051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dk1"/>
              </a:buClr>
              <a:buSzPts val="6000"/>
              <a:buFont typeface="Calibri"/>
              <a:buNone/>
            </a:pPr>
            <a:r>
              <a:rPr lang="en-US" sz="6000" b="1" i="0" u="none" strike="noStrike" cap="none">
                <a:solidFill>
                  <a:schemeClr val="dk1"/>
                </a:solidFill>
                <a:latin typeface="Calibri"/>
                <a:ea typeface="Calibri"/>
                <a:cs typeface="Calibri"/>
                <a:sym typeface="Calibri"/>
              </a:rPr>
              <a:t>Result &amp; Evaluation</a:t>
            </a:r>
            <a:endParaRPr sz="6000" b="0" i="0" u="none" strike="noStrike" cap="none">
              <a:solidFill>
                <a:schemeClr val="dk1"/>
              </a:solidFill>
              <a:latin typeface="Calibri"/>
              <a:ea typeface="Calibri"/>
              <a:cs typeface="Calibri"/>
              <a:sym typeface="Calibri"/>
            </a:endParaRPr>
          </a:p>
        </p:txBody>
      </p:sp>
      <p:pic>
        <p:nvPicPr>
          <p:cNvPr id="251" name="Google Shape;251;p9" descr="Data Analysis by Md Muminul Hasan Khan on Dribbble"/>
          <p:cNvPicPr preferRelativeResize="0"/>
          <p:nvPr/>
        </p:nvPicPr>
        <p:blipFill rotWithShape="1">
          <a:blip r:embed="rId3">
            <a:alphaModFix/>
          </a:blip>
          <a:srcRect l="17536" t="21147" r="16522" b="21147"/>
          <a:stretch/>
        </p:blipFill>
        <p:spPr>
          <a:xfrm>
            <a:off x="3081130" y="310572"/>
            <a:ext cx="6029739" cy="395748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255"/>
        <p:cNvGrpSpPr/>
        <p:nvPr/>
      </p:nvGrpSpPr>
      <p:grpSpPr>
        <a:xfrm>
          <a:off x="0" y="0"/>
          <a:ext cx="0" cy="0"/>
          <a:chOff x="0" y="0"/>
          <a:chExt cx="0" cy="0"/>
        </a:xfrm>
      </p:grpSpPr>
      <p:sp>
        <p:nvSpPr>
          <p:cNvPr id="256" name="Google Shape;256;p10"/>
          <p:cNvSpPr txBox="1">
            <a:spLocks noGrp="1"/>
          </p:cNvSpPr>
          <p:nvPr>
            <p:ph type="title"/>
          </p:nvPr>
        </p:nvSpPr>
        <p:spPr>
          <a:xfrm>
            <a:off x="838200" y="2766218"/>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7200"/>
              <a:buFont typeface="Calibri"/>
              <a:buNone/>
            </a:pPr>
            <a:r>
              <a:rPr lang="en-US" sz="7200">
                <a:solidFill>
                  <a:schemeClr val="lt1"/>
                </a:solidFill>
              </a:rPr>
              <a:t>General CGM Analysis</a:t>
            </a:r>
            <a:endParaRPr/>
          </a:p>
        </p:txBody>
      </p:sp>
      <p:pic>
        <p:nvPicPr>
          <p:cNvPr id="257" name="Google Shape;257;p10" descr="Blogger Logo PNG Transparent &amp; SVG Vector - Freebie Supply"/>
          <p:cNvPicPr preferRelativeResize="0"/>
          <p:nvPr/>
        </p:nvPicPr>
        <p:blipFill rotWithShape="1">
          <a:blip r:embed="rId3">
            <a:alphaModFix/>
          </a:blip>
          <a:srcRect/>
          <a:stretch/>
        </p:blipFill>
        <p:spPr>
          <a:xfrm>
            <a:off x="6436303" y="4334386"/>
            <a:ext cx="820292" cy="819534"/>
          </a:xfrm>
          <a:prstGeom prst="rect">
            <a:avLst/>
          </a:prstGeom>
          <a:noFill/>
          <a:ln>
            <a:noFill/>
          </a:ln>
        </p:spPr>
      </p:pic>
      <p:pic>
        <p:nvPicPr>
          <p:cNvPr id="258" name="Google Shape;258;p10" descr="Forum Icon Png, Transparent Png , Transparent Png Image - PNGitem"/>
          <p:cNvPicPr preferRelativeResize="0"/>
          <p:nvPr/>
        </p:nvPicPr>
        <p:blipFill rotWithShape="1">
          <a:blip r:embed="rId4">
            <a:alphaModFix/>
          </a:blip>
          <a:srcRect/>
          <a:stretch/>
        </p:blipFill>
        <p:spPr>
          <a:xfrm>
            <a:off x="8256959" y="4387394"/>
            <a:ext cx="701828" cy="727946"/>
          </a:xfrm>
          <a:prstGeom prst="rect">
            <a:avLst/>
          </a:prstGeom>
          <a:noFill/>
          <a:ln>
            <a:noFill/>
          </a:ln>
        </p:spPr>
      </p:pic>
      <p:pic>
        <p:nvPicPr>
          <p:cNvPr id="259" name="Google Shape;259;p10" descr="Circle, twitter icon - Free download on Iconfinder"/>
          <p:cNvPicPr preferRelativeResize="0"/>
          <p:nvPr/>
        </p:nvPicPr>
        <p:blipFill rotWithShape="1">
          <a:blip r:embed="rId5">
            <a:alphaModFix/>
          </a:blip>
          <a:srcRect/>
          <a:stretch/>
        </p:blipFill>
        <p:spPr>
          <a:xfrm>
            <a:off x="3014936" y="4334387"/>
            <a:ext cx="819534" cy="819534"/>
          </a:xfrm>
          <a:prstGeom prst="rect">
            <a:avLst/>
          </a:prstGeom>
          <a:noFill/>
          <a:ln>
            <a:noFill/>
          </a:ln>
        </p:spPr>
      </p:pic>
      <p:pic>
        <p:nvPicPr>
          <p:cNvPr id="260" name="Google Shape;260;p10"/>
          <p:cNvPicPr preferRelativeResize="0"/>
          <p:nvPr/>
        </p:nvPicPr>
        <p:blipFill rotWithShape="1">
          <a:blip r:embed="rId6">
            <a:alphaModFix/>
          </a:blip>
          <a:srcRect/>
          <a:stretch/>
        </p:blipFill>
        <p:spPr>
          <a:xfrm>
            <a:off x="4732295" y="4334386"/>
            <a:ext cx="819534" cy="819534"/>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264"/>
        <p:cNvGrpSpPr/>
        <p:nvPr/>
      </p:nvGrpSpPr>
      <p:grpSpPr>
        <a:xfrm>
          <a:off x="0" y="0"/>
          <a:ext cx="0" cy="0"/>
          <a:chOff x="0" y="0"/>
          <a:chExt cx="0" cy="0"/>
        </a:xfrm>
      </p:grpSpPr>
      <p:sp>
        <p:nvSpPr>
          <p:cNvPr id="265" name="Google Shape;265;p11"/>
          <p:cNvSpPr txBox="1">
            <a:spLocks noGrp="1"/>
          </p:cNvSpPr>
          <p:nvPr>
            <p:ph type="title"/>
          </p:nvPr>
        </p:nvSpPr>
        <p:spPr>
          <a:xfrm>
            <a:off x="838200" y="261257"/>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400"/>
              <a:buFont typeface="Calibri"/>
              <a:buNone/>
            </a:pPr>
            <a:r>
              <a:rPr lang="en-US" b="1">
                <a:solidFill>
                  <a:srgbClr val="F2F2F2"/>
                </a:solidFill>
              </a:rPr>
              <a:t>Patient Expectations</a:t>
            </a:r>
            <a:endParaRPr/>
          </a:p>
        </p:txBody>
      </p:sp>
      <p:sp>
        <p:nvSpPr>
          <p:cNvPr id="266" name="Google Shape;266;p11"/>
          <p:cNvSpPr/>
          <p:nvPr/>
        </p:nvSpPr>
        <p:spPr>
          <a:xfrm>
            <a:off x="832136" y="2982943"/>
            <a:ext cx="2549236" cy="1815892"/>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'I've learned to have extra batteries for the glucometer, learned the hard way, when my CGM died. I buy them in bulk- 10, for what one name brand battery would cost, and the lithium CR-2032 is used in a lot of electronics devices.'</a:t>
            </a:r>
            <a:endParaRPr sz="1200" b="0" i="0" u="none" strike="noStrike" cap="none">
              <a:solidFill>
                <a:schemeClr val="lt1"/>
              </a:solidFill>
              <a:latin typeface="Calibri"/>
              <a:ea typeface="Calibri"/>
              <a:cs typeface="Calibri"/>
              <a:sym typeface="Calibri"/>
            </a:endParaRPr>
          </a:p>
        </p:txBody>
      </p:sp>
      <p:sp>
        <p:nvSpPr>
          <p:cNvPr id="267" name="Google Shape;267;p11"/>
          <p:cNvSpPr txBox="1"/>
          <p:nvPr/>
        </p:nvSpPr>
        <p:spPr>
          <a:xfrm>
            <a:off x="607515" y="185478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Longer Battery Life</a:t>
            </a:r>
            <a:endParaRPr sz="1400" b="0" i="0" u="none" strike="noStrike" cap="none">
              <a:solidFill>
                <a:srgbClr val="000000"/>
              </a:solidFill>
              <a:latin typeface="Arial"/>
              <a:ea typeface="Arial"/>
              <a:cs typeface="Arial"/>
              <a:sym typeface="Arial"/>
            </a:endParaRPr>
          </a:p>
        </p:txBody>
      </p:sp>
      <p:sp>
        <p:nvSpPr>
          <p:cNvPr id="268" name="Google Shape;268;p11"/>
          <p:cNvSpPr/>
          <p:nvPr/>
        </p:nvSpPr>
        <p:spPr>
          <a:xfrm>
            <a:off x="4706040" y="3018826"/>
            <a:ext cx="2549236" cy="2412240"/>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'I'm hypoglycemia unaware. I don't sense/can't tell when my blood sugar is dangerously low. I require a CGM to tell me when that happens, especially so it doesn't happen in the middle of the night and I end up seizing or dying. CGMs are expensive. So basically, I'm already a cyborg and paying extra for the “privilege".'</a:t>
            </a:r>
            <a:endParaRPr sz="1200" b="0" i="0" u="none" strike="noStrike" cap="none">
              <a:solidFill>
                <a:schemeClr val="lt1"/>
              </a:solidFill>
              <a:latin typeface="Calibri"/>
              <a:ea typeface="Calibri"/>
              <a:cs typeface="Calibri"/>
              <a:sym typeface="Calibri"/>
            </a:endParaRPr>
          </a:p>
        </p:txBody>
      </p:sp>
      <p:sp>
        <p:nvSpPr>
          <p:cNvPr id="269" name="Google Shape;269;p11"/>
          <p:cNvSpPr txBox="1"/>
          <p:nvPr/>
        </p:nvSpPr>
        <p:spPr>
          <a:xfrm>
            <a:off x="4461627" y="185478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Prompts for Emergencies</a:t>
            </a:r>
            <a:endParaRPr sz="1400" b="0" i="0" u="none" strike="noStrike" cap="none">
              <a:solidFill>
                <a:srgbClr val="000000"/>
              </a:solidFill>
              <a:latin typeface="Arial"/>
              <a:ea typeface="Arial"/>
              <a:cs typeface="Arial"/>
              <a:sym typeface="Arial"/>
            </a:endParaRPr>
          </a:p>
        </p:txBody>
      </p:sp>
      <p:sp>
        <p:nvSpPr>
          <p:cNvPr id="270" name="Google Shape;270;p11"/>
          <p:cNvSpPr txBox="1"/>
          <p:nvPr/>
        </p:nvSpPr>
        <p:spPr>
          <a:xfrm>
            <a:off x="8315739" y="185478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Wear-Friendly</a:t>
            </a:r>
            <a:endParaRPr sz="1400" b="0" i="0" u="none" strike="noStrike" cap="none">
              <a:solidFill>
                <a:srgbClr val="000000"/>
              </a:solidFill>
              <a:latin typeface="Arial"/>
              <a:ea typeface="Arial"/>
              <a:cs typeface="Arial"/>
              <a:sym typeface="Arial"/>
            </a:endParaRPr>
          </a:p>
        </p:txBody>
      </p:sp>
      <p:sp>
        <p:nvSpPr>
          <p:cNvPr id="271" name="Google Shape;271;p11"/>
          <p:cNvSpPr/>
          <p:nvPr/>
        </p:nvSpPr>
        <p:spPr>
          <a:xfrm>
            <a:off x="8560151" y="3018827"/>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I’m an insulin pump wearer so I always need pockets and non restrictive waistlines where my tubing set/CGM is placed!'</a:t>
            </a:r>
            <a:endParaRPr sz="1200" b="0" i="0" u="none" strike="noStrike" cap="none">
              <a:solidFill>
                <a:schemeClr val="lt1"/>
              </a:solidFill>
              <a:latin typeface="Calibri"/>
              <a:ea typeface="Calibri"/>
              <a:cs typeface="Calibri"/>
              <a:sym typeface="Calibri"/>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275"/>
        <p:cNvGrpSpPr/>
        <p:nvPr/>
      </p:nvGrpSpPr>
      <p:grpSpPr>
        <a:xfrm>
          <a:off x="0" y="0"/>
          <a:ext cx="0" cy="0"/>
          <a:chOff x="0" y="0"/>
          <a:chExt cx="0" cy="0"/>
        </a:xfrm>
      </p:grpSpPr>
      <p:sp>
        <p:nvSpPr>
          <p:cNvPr id="276" name="Google Shape;276;p12"/>
          <p:cNvSpPr txBox="1">
            <a:spLocks noGrp="1"/>
          </p:cNvSpPr>
          <p:nvPr>
            <p:ph type="title"/>
          </p:nvPr>
        </p:nvSpPr>
        <p:spPr>
          <a:xfrm>
            <a:off x="838200" y="261257"/>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400"/>
              <a:buFont typeface="Calibri"/>
              <a:buNone/>
            </a:pPr>
            <a:r>
              <a:rPr lang="en-US" b="1">
                <a:solidFill>
                  <a:srgbClr val="F2F2F2"/>
                </a:solidFill>
              </a:rPr>
              <a:t>Knowledge Gaps</a:t>
            </a:r>
            <a:endParaRPr/>
          </a:p>
        </p:txBody>
      </p:sp>
      <p:sp>
        <p:nvSpPr>
          <p:cNvPr id="277" name="Google Shape;277;p12"/>
          <p:cNvSpPr/>
          <p:nvPr/>
        </p:nvSpPr>
        <p:spPr>
          <a:xfrm>
            <a:off x="832136" y="2068543"/>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'Can I put my CGM on my thigh? I know we are told not to yet but if anyone has broke that rule are there any real consequences?'</a:t>
            </a:r>
            <a:endParaRPr sz="1200" b="0" i="0" u="none" strike="noStrike" cap="none">
              <a:solidFill>
                <a:schemeClr val="lt1"/>
              </a:solidFill>
              <a:latin typeface="Calibri"/>
              <a:ea typeface="Calibri"/>
              <a:cs typeface="Calibri"/>
              <a:sym typeface="Calibri"/>
            </a:endParaRPr>
          </a:p>
        </p:txBody>
      </p:sp>
      <p:sp>
        <p:nvSpPr>
          <p:cNvPr id="278" name="Google Shape;278;p12"/>
          <p:cNvSpPr txBox="1"/>
          <p:nvPr/>
        </p:nvSpPr>
        <p:spPr>
          <a:xfrm>
            <a:off x="607515" y="1019898"/>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General Usage</a:t>
            </a:r>
            <a:endParaRPr sz="1400" b="0" i="0" u="none" strike="noStrike" cap="none">
              <a:solidFill>
                <a:srgbClr val="000000"/>
              </a:solidFill>
              <a:latin typeface="Arial"/>
              <a:ea typeface="Arial"/>
              <a:cs typeface="Arial"/>
              <a:sym typeface="Arial"/>
            </a:endParaRPr>
          </a:p>
        </p:txBody>
      </p:sp>
      <p:sp>
        <p:nvSpPr>
          <p:cNvPr id="279" name="Google Shape;279;p12"/>
          <p:cNvSpPr/>
          <p:nvPr/>
        </p:nvSpPr>
        <p:spPr>
          <a:xfrm>
            <a:off x="4706039" y="2039370"/>
            <a:ext cx="2549236" cy="290369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'Using insulin or oral meds? A pump? I’m especially curious about pump/CGMs because I’ve been managing with 3 different insulins (bolus Novolog w/a sliding scale &amp; Lantus as my basal plus NPH to specifically manage my semi-elemental formula) and just a meter but as my pancreas gets worse my diabetic control does too and the meter/CGM folks seem to have better control. Is that accurate?</a:t>
            </a:r>
            <a:endParaRPr sz="1200" b="0" i="0" u="none" strike="noStrike" cap="none">
              <a:solidFill>
                <a:schemeClr val="lt1"/>
              </a:solidFill>
              <a:latin typeface="Calibri"/>
              <a:ea typeface="Calibri"/>
              <a:cs typeface="Calibri"/>
              <a:sym typeface="Calibri"/>
            </a:endParaRPr>
          </a:p>
        </p:txBody>
      </p:sp>
      <p:sp>
        <p:nvSpPr>
          <p:cNvPr id="280" name="Google Shape;280;p12"/>
          <p:cNvSpPr txBox="1"/>
          <p:nvPr/>
        </p:nvSpPr>
        <p:spPr>
          <a:xfrm>
            <a:off x="4461627" y="1019898"/>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Efficacy and Accuracy</a:t>
            </a:r>
            <a:endParaRPr sz="1400" b="0" i="0" u="none" strike="noStrike" cap="none">
              <a:solidFill>
                <a:srgbClr val="000000"/>
              </a:solidFill>
              <a:latin typeface="Arial"/>
              <a:ea typeface="Arial"/>
              <a:cs typeface="Arial"/>
              <a:sym typeface="Arial"/>
            </a:endParaRPr>
          </a:p>
        </p:txBody>
      </p:sp>
      <p:sp>
        <p:nvSpPr>
          <p:cNvPr id="281" name="Google Shape;281;p12"/>
          <p:cNvSpPr/>
          <p:nvPr/>
        </p:nvSpPr>
        <p:spPr>
          <a:xfrm>
            <a:off x="4706039" y="5115254"/>
            <a:ext cx="2549236" cy="1481489"/>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'Anyone have any tips about blood sugar control during a judo competition? I did a dry run with my CGM and found I couldn't directly rely on it and I generally ran low after each match. </a:t>
            </a:r>
            <a:endParaRPr sz="1200" b="0" i="0" u="none" strike="noStrike" cap="none">
              <a:solidFill>
                <a:schemeClr val="lt1"/>
              </a:solidFill>
              <a:latin typeface="Calibri"/>
              <a:ea typeface="Calibri"/>
              <a:cs typeface="Calibri"/>
              <a:sym typeface="Calibri"/>
            </a:endParaRPr>
          </a:p>
        </p:txBody>
      </p:sp>
      <p:sp>
        <p:nvSpPr>
          <p:cNvPr id="282" name="Google Shape;282;p12"/>
          <p:cNvSpPr/>
          <p:nvPr/>
        </p:nvSpPr>
        <p:spPr>
          <a:xfrm>
            <a:off x="832136" y="3585916"/>
            <a:ext cx="2549236" cy="1926988"/>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Yes! Regardless, I still see thousands of Type 1 diabetics that still do not understand their diagnosis, insulin, and CGM trends. We have a bunch that do not know how to properly adjust basal rates, bolus times, and insulin pump sites.'</a:t>
            </a:r>
            <a:endParaRPr sz="1200" b="0" i="0" u="none" strike="noStrike" cap="none">
              <a:solidFill>
                <a:schemeClr val="lt1"/>
              </a:solidFill>
              <a:latin typeface="Calibri"/>
              <a:ea typeface="Calibri"/>
              <a:cs typeface="Calibri"/>
              <a:sym typeface="Calibri"/>
            </a:endParaRPr>
          </a:p>
        </p:txBody>
      </p:sp>
      <p:sp>
        <p:nvSpPr>
          <p:cNvPr id="283" name="Google Shape;283;p12"/>
          <p:cNvSpPr txBox="1"/>
          <p:nvPr/>
        </p:nvSpPr>
        <p:spPr>
          <a:xfrm>
            <a:off x="8315738" y="1019898"/>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Next steps?</a:t>
            </a:r>
            <a:endParaRPr sz="1400" b="0" i="0" u="none" strike="noStrike" cap="none">
              <a:solidFill>
                <a:srgbClr val="000000"/>
              </a:solidFill>
              <a:latin typeface="Arial"/>
              <a:ea typeface="Arial"/>
              <a:cs typeface="Arial"/>
              <a:sym typeface="Arial"/>
            </a:endParaRPr>
          </a:p>
        </p:txBody>
      </p:sp>
      <p:sp>
        <p:nvSpPr>
          <p:cNvPr id="284" name="Google Shape;284;p12"/>
          <p:cNvSpPr/>
          <p:nvPr/>
        </p:nvSpPr>
        <p:spPr>
          <a:xfrm>
            <a:off x="8560150" y="2068543"/>
            <a:ext cx="2549236" cy="1481489"/>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even if she could get a CGM she wouldn't use it. What would she do with the information? After all, she won't change her diet.'</a:t>
            </a:r>
            <a:endParaRPr sz="1200" b="0" i="0" u="none" strike="noStrike" cap="none">
              <a:solidFill>
                <a:schemeClr val="lt1"/>
              </a:solidFill>
              <a:latin typeface="Calibri"/>
              <a:ea typeface="Calibri"/>
              <a:cs typeface="Calibri"/>
              <a:sym typeface="Calibri"/>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g2122685c930_1_3"/>
          <p:cNvSpPr txBox="1">
            <a:spLocks noGrp="1"/>
          </p:cNvSpPr>
          <p:nvPr>
            <p:ph type="title"/>
          </p:nvPr>
        </p:nvSpPr>
        <p:spPr>
          <a:xfrm>
            <a:off x="838200" y="27985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Agenda</a:t>
            </a:r>
            <a:endParaRPr/>
          </a:p>
        </p:txBody>
      </p:sp>
      <p:sp>
        <p:nvSpPr>
          <p:cNvPr id="108" name="Google Shape;108;g2122685c930_1_3"/>
          <p:cNvSpPr txBox="1">
            <a:spLocks noGrp="1"/>
          </p:cNvSpPr>
          <p:nvPr>
            <p:ph type="body" idx="1"/>
          </p:nvPr>
        </p:nvSpPr>
        <p:spPr>
          <a:xfrm>
            <a:off x="3505200" y="1605550"/>
            <a:ext cx="5181600" cy="4571400"/>
          </a:xfrm>
          <a:prstGeom prst="rect">
            <a:avLst/>
          </a:prstGeom>
          <a:noFill/>
          <a:ln>
            <a:noFill/>
          </a:ln>
        </p:spPr>
        <p:txBody>
          <a:bodyPr spcFirstLastPara="1" wrap="square" lIns="91425" tIns="45700" rIns="91425" bIns="45700" anchor="t" anchorCtr="0">
            <a:normAutofit lnSpcReduction="10000"/>
          </a:bodyPr>
          <a:lstStyle/>
          <a:p>
            <a:pPr marL="0" lvl="0" indent="0" algn="ctr" rtl="0">
              <a:lnSpc>
                <a:spcPct val="90000"/>
              </a:lnSpc>
              <a:spcBef>
                <a:spcPts val="1000"/>
              </a:spcBef>
              <a:spcAft>
                <a:spcPts val="0"/>
              </a:spcAft>
              <a:buNone/>
            </a:pPr>
            <a:r>
              <a:rPr lang="en-US" sz="3200" b="1">
                <a:solidFill>
                  <a:srgbClr val="888888"/>
                </a:solidFill>
              </a:rPr>
              <a:t>Background &amp; Approach</a:t>
            </a:r>
            <a:endParaRPr sz="3200" b="1">
              <a:solidFill>
                <a:srgbClr val="888888"/>
              </a:solidFill>
            </a:endParaRPr>
          </a:p>
          <a:p>
            <a:pPr marL="0" lvl="0" indent="0" algn="ctr" rtl="0">
              <a:lnSpc>
                <a:spcPct val="90000"/>
              </a:lnSpc>
              <a:spcBef>
                <a:spcPts val="1000"/>
              </a:spcBef>
              <a:spcAft>
                <a:spcPts val="0"/>
              </a:spcAft>
              <a:buNone/>
            </a:pPr>
            <a:r>
              <a:rPr lang="en-US" sz="3200" b="1">
                <a:solidFill>
                  <a:srgbClr val="888888"/>
                </a:solidFill>
              </a:rPr>
              <a:t>Problem at Hand</a:t>
            </a:r>
            <a:endParaRPr sz="3200" b="1">
              <a:solidFill>
                <a:srgbClr val="888888"/>
              </a:solidFill>
            </a:endParaRPr>
          </a:p>
          <a:p>
            <a:pPr marL="0" lvl="0" indent="0" algn="ctr" rtl="0">
              <a:lnSpc>
                <a:spcPct val="90000"/>
              </a:lnSpc>
              <a:spcBef>
                <a:spcPts val="1000"/>
              </a:spcBef>
              <a:spcAft>
                <a:spcPts val="0"/>
              </a:spcAft>
              <a:buNone/>
            </a:pPr>
            <a:r>
              <a:rPr lang="en-US" sz="3200" b="1">
                <a:solidFill>
                  <a:srgbClr val="888888"/>
                </a:solidFill>
              </a:rPr>
              <a:t>Project Goal</a:t>
            </a:r>
            <a:endParaRPr sz="3200" b="1">
              <a:solidFill>
                <a:srgbClr val="888888"/>
              </a:solidFill>
            </a:endParaRPr>
          </a:p>
          <a:p>
            <a:pPr marL="0" lvl="0" indent="0" algn="ctr" rtl="0">
              <a:lnSpc>
                <a:spcPct val="90000"/>
              </a:lnSpc>
              <a:spcBef>
                <a:spcPts val="1000"/>
              </a:spcBef>
              <a:spcAft>
                <a:spcPts val="0"/>
              </a:spcAft>
              <a:buNone/>
            </a:pPr>
            <a:r>
              <a:rPr lang="en-US" sz="3200" b="1">
                <a:solidFill>
                  <a:srgbClr val="888888"/>
                </a:solidFill>
              </a:rPr>
              <a:t>Beneficiary from Solution</a:t>
            </a:r>
            <a:endParaRPr sz="3200" b="1">
              <a:solidFill>
                <a:srgbClr val="888888"/>
              </a:solidFill>
            </a:endParaRPr>
          </a:p>
          <a:p>
            <a:pPr marL="0" lvl="0" indent="0" algn="ctr" rtl="0">
              <a:lnSpc>
                <a:spcPct val="90000"/>
              </a:lnSpc>
              <a:spcBef>
                <a:spcPts val="1000"/>
              </a:spcBef>
              <a:spcAft>
                <a:spcPts val="0"/>
              </a:spcAft>
              <a:buNone/>
            </a:pPr>
            <a:r>
              <a:rPr lang="en-US">
                <a:solidFill>
                  <a:srgbClr val="888888"/>
                </a:solidFill>
              </a:rPr>
              <a:t>Exploratory Data Analysis</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Data pre-processing</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Data Modelling</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Results &amp; Evaluation</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Recommendations</a:t>
            </a:r>
            <a:endParaRPr>
              <a:solidFill>
                <a:srgbClr val="888888"/>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288"/>
        <p:cNvGrpSpPr/>
        <p:nvPr/>
      </p:nvGrpSpPr>
      <p:grpSpPr>
        <a:xfrm>
          <a:off x="0" y="0"/>
          <a:ext cx="0" cy="0"/>
          <a:chOff x="0" y="0"/>
          <a:chExt cx="0" cy="0"/>
        </a:xfrm>
      </p:grpSpPr>
      <p:sp>
        <p:nvSpPr>
          <p:cNvPr id="289" name="Google Shape;289;p13"/>
          <p:cNvSpPr txBox="1">
            <a:spLocks noGrp="1"/>
          </p:cNvSpPr>
          <p:nvPr>
            <p:ph type="title"/>
          </p:nvPr>
        </p:nvSpPr>
        <p:spPr>
          <a:xfrm>
            <a:off x="838200" y="261257"/>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400"/>
              <a:buFont typeface="Calibri"/>
              <a:buNone/>
            </a:pPr>
            <a:r>
              <a:rPr lang="en-US" b="1">
                <a:solidFill>
                  <a:srgbClr val="F2F2F2"/>
                </a:solidFill>
              </a:rPr>
              <a:t>Benefits to Diabetes Patients</a:t>
            </a:r>
            <a:endParaRPr/>
          </a:p>
        </p:txBody>
      </p:sp>
      <p:sp>
        <p:nvSpPr>
          <p:cNvPr id="290" name="Google Shape;290;p13"/>
          <p:cNvSpPr/>
          <p:nvPr/>
        </p:nvSpPr>
        <p:spPr>
          <a:xfrm>
            <a:off x="964658" y="2492612"/>
            <a:ext cx="2549236" cy="16155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don’t have to prick my finger as much anymore, because I got this pump CGM (Continuous Glucose Monitor) it’s pretty much taken care of the whole pricking fingers, which is AWESOME.</a:t>
            </a:r>
            <a:endParaRPr sz="1400" b="0" i="0" u="none" strike="noStrike" cap="none">
              <a:solidFill>
                <a:srgbClr val="000000"/>
              </a:solidFill>
              <a:latin typeface="Arial"/>
              <a:ea typeface="Arial"/>
              <a:cs typeface="Arial"/>
              <a:sym typeface="Arial"/>
            </a:endParaRPr>
          </a:p>
        </p:txBody>
      </p:sp>
      <p:sp>
        <p:nvSpPr>
          <p:cNvPr id="291" name="Google Shape;291;p13"/>
          <p:cNvSpPr txBox="1"/>
          <p:nvPr/>
        </p:nvSpPr>
        <p:spPr>
          <a:xfrm>
            <a:off x="740037" y="144396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Unobtrusive nature</a:t>
            </a:r>
            <a:endParaRPr sz="1400" b="0" i="0" u="none" strike="noStrike" cap="none">
              <a:solidFill>
                <a:srgbClr val="000000"/>
              </a:solidFill>
              <a:latin typeface="Arial"/>
              <a:ea typeface="Arial"/>
              <a:cs typeface="Arial"/>
              <a:sym typeface="Arial"/>
            </a:endParaRPr>
          </a:p>
        </p:txBody>
      </p:sp>
      <p:sp>
        <p:nvSpPr>
          <p:cNvPr id="292" name="Google Shape;292;p13"/>
          <p:cNvSpPr/>
          <p:nvPr/>
        </p:nvSpPr>
        <p:spPr>
          <a:xfrm>
            <a:off x="4797761" y="2529699"/>
            <a:ext cx="2549236" cy="1064732"/>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My CGM makes a major difference for me in managing my diabetes.</a:t>
            </a:r>
            <a:endParaRPr sz="1200" b="0" i="0" u="none" strike="noStrike" cap="none">
              <a:solidFill>
                <a:schemeClr val="lt1"/>
              </a:solidFill>
              <a:latin typeface="Calibri"/>
              <a:ea typeface="Calibri"/>
              <a:cs typeface="Calibri"/>
              <a:sym typeface="Calibri"/>
            </a:endParaRPr>
          </a:p>
        </p:txBody>
      </p:sp>
      <p:sp>
        <p:nvSpPr>
          <p:cNvPr id="293" name="Google Shape;293;p13"/>
          <p:cNvSpPr txBox="1"/>
          <p:nvPr/>
        </p:nvSpPr>
        <p:spPr>
          <a:xfrm>
            <a:off x="4553349" y="1510226"/>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Live Monitoring: Better Management</a:t>
            </a:r>
            <a:endParaRPr sz="1400" b="0" i="0" u="none" strike="noStrike" cap="none">
              <a:solidFill>
                <a:srgbClr val="000000"/>
              </a:solidFill>
              <a:latin typeface="Arial"/>
              <a:ea typeface="Arial"/>
              <a:cs typeface="Arial"/>
              <a:sym typeface="Arial"/>
            </a:endParaRPr>
          </a:p>
        </p:txBody>
      </p:sp>
      <p:sp>
        <p:nvSpPr>
          <p:cNvPr id="294" name="Google Shape;294;p13"/>
          <p:cNvSpPr txBox="1"/>
          <p:nvPr/>
        </p:nvSpPr>
        <p:spPr>
          <a:xfrm>
            <a:off x="8386452" y="144396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Figuring out lifestyle</a:t>
            </a:r>
            <a:endParaRPr sz="1400" b="0" i="0" u="none" strike="noStrike" cap="none">
              <a:solidFill>
                <a:srgbClr val="000000"/>
              </a:solidFill>
              <a:latin typeface="Arial"/>
              <a:ea typeface="Arial"/>
              <a:cs typeface="Arial"/>
              <a:sym typeface="Arial"/>
            </a:endParaRPr>
          </a:p>
        </p:txBody>
      </p:sp>
      <p:sp>
        <p:nvSpPr>
          <p:cNvPr id="295" name="Google Shape;295;p13"/>
          <p:cNvSpPr/>
          <p:nvPr/>
        </p:nvSpPr>
        <p:spPr>
          <a:xfrm>
            <a:off x="8630864" y="2492612"/>
            <a:ext cx="2549236" cy="3805352"/>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 the app has nice statistics that really correlate with glycated haemoglobin (HbA1c - long term sugar level indicator) results from my checkups. You can (and should) calibrate the CGM results with prick tests in the Glimp app as well. It takes a long time testing what kind of carbohydrates work the best for you - how high / how fast your blood sugar levels rise, and how long they stay high. You have to keep yourself as close to the ideal range as possible, while are literally trying out every available carb in the pantry.</a:t>
            </a:r>
            <a:endParaRPr sz="1200" b="0" i="0" u="none" strike="noStrike" cap="none">
              <a:solidFill>
                <a:schemeClr val="lt1"/>
              </a:solidFill>
              <a:latin typeface="Calibri"/>
              <a:ea typeface="Calibri"/>
              <a:cs typeface="Calibri"/>
              <a:sym typeface="Calibri"/>
            </a:endParaRPr>
          </a:p>
        </p:txBody>
      </p:sp>
      <p:sp>
        <p:nvSpPr>
          <p:cNvPr id="296" name="Google Shape;296;p13"/>
          <p:cNvSpPr/>
          <p:nvPr/>
        </p:nvSpPr>
        <p:spPr>
          <a:xfrm>
            <a:off x="4797761" y="3673943"/>
            <a:ext cx="2549236" cy="3178724"/>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now have a cgm and insulin pump which helps take the pressure off a little bit once you know if you can trust the sensor. I would recommend talking to your doctor about that. I personally did not have a sip of alcohol until I got a cgm because of the worry of it all but that won't necessarily work for you. Just be smart and be careful! It's a trip trying to figure out how diabetes works and how all the different foods and life factors affect you as well.</a:t>
            </a:r>
            <a:endParaRPr sz="1200" b="0" i="0" u="none" strike="noStrike" cap="none">
              <a:solidFill>
                <a:schemeClr val="lt1"/>
              </a:solidFill>
              <a:latin typeface="Calibri"/>
              <a:ea typeface="Calibri"/>
              <a:cs typeface="Calibri"/>
              <a:sym typeface="Calibri"/>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300"/>
        <p:cNvGrpSpPr/>
        <p:nvPr/>
      </p:nvGrpSpPr>
      <p:grpSpPr>
        <a:xfrm>
          <a:off x="0" y="0"/>
          <a:ext cx="0" cy="0"/>
          <a:chOff x="0" y="0"/>
          <a:chExt cx="0" cy="0"/>
        </a:xfrm>
      </p:grpSpPr>
      <p:sp>
        <p:nvSpPr>
          <p:cNvPr id="301" name="Google Shape;301;p14"/>
          <p:cNvSpPr txBox="1">
            <a:spLocks noGrp="1"/>
          </p:cNvSpPr>
          <p:nvPr>
            <p:ph type="title"/>
          </p:nvPr>
        </p:nvSpPr>
        <p:spPr>
          <a:xfrm>
            <a:off x="838200" y="261257"/>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400"/>
              <a:buFont typeface="Calibri"/>
              <a:buNone/>
            </a:pPr>
            <a:r>
              <a:rPr lang="en-US" b="1">
                <a:solidFill>
                  <a:srgbClr val="F2F2F2"/>
                </a:solidFill>
              </a:rPr>
              <a:t>Unmet Needs</a:t>
            </a:r>
            <a:endParaRPr/>
          </a:p>
        </p:txBody>
      </p:sp>
      <p:sp>
        <p:nvSpPr>
          <p:cNvPr id="302" name="Google Shape;302;p14"/>
          <p:cNvSpPr/>
          <p:nvPr/>
        </p:nvSpPr>
        <p:spPr>
          <a:xfrm>
            <a:off x="964658" y="2492612"/>
            <a:ext cx="2549236" cy="16155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today when I checked my libre 2 it told me my blood sugar was 14.9 ?? when in actual fact it was 7.8 (finger prick test). This evening it read 4.5 but I felt lower than that and yup 2.4!</a:t>
            </a:r>
            <a:endParaRPr sz="1400" b="0" i="0" u="none" strike="noStrike" cap="none">
              <a:solidFill>
                <a:srgbClr val="000000"/>
              </a:solidFill>
              <a:latin typeface="Arial"/>
              <a:ea typeface="Arial"/>
              <a:cs typeface="Arial"/>
              <a:sym typeface="Arial"/>
            </a:endParaRPr>
          </a:p>
        </p:txBody>
      </p:sp>
      <p:sp>
        <p:nvSpPr>
          <p:cNvPr id="303" name="Google Shape;303;p14"/>
          <p:cNvSpPr txBox="1"/>
          <p:nvPr/>
        </p:nvSpPr>
        <p:spPr>
          <a:xfrm>
            <a:off x="740037" y="144396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Reliability</a:t>
            </a:r>
            <a:endParaRPr sz="1400" b="0" i="0" u="none" strike="noStrike" cap="none">
              <a:solidFill>
                <a:srgbClr val="000000"/>
              </a:solidFill>
              <a:latin typeface="Arial"/>
              <a:ea typeface="Arial"/>
              <a:cs typeface="Arial"/>
              <a:sym typeface="Arial"/>
            </a:endParaRPr>
          </a:p>
        </p:txBody>
      </p:sp>
      <p:sp>
        <p:nvSpPr>
          <p:cNvPr id="304" name="Google Shape;304;p14"/>
          <p:cNvSpPr/>
          <p:nvPr/>
        </p:nvSpPr>
        <p:spPr>
          <a:xfrm>
            <a:off x="4797761" y="2529698"/>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'none of the tubes are even remotely long enough. I can order my sets with up to 48" long tubes. But yea I'm with you, I do legs for the insulin, stomach for the CGM.'</a:t>
            </a:r>
            <a:endParaRPr sz="1200" b="0" i="0" u="none" strike="noStrike" cap="none">
              <a:solidFill>
                <a:schemeClr val="lt1"/>
              </a:solidFill>
              <a:latin typeface="Calibri"/>
              <a:ea typeface="Calibri"/>
              <a:cs typeface="Calibri"/>
              <a:sym typeface="Calibri"/>
            </a:endParaRPr>
          </a:p>
        </p:txBody>
      </p:sp>
      <p:sp>
        <p:nvSpPr>
          <p:cNvPr id="305" name="Google Shape;305;p14"/>
          <p:cNvSpPr txBox="1"/>
          <p:nvPr/>
        </p:nvSpPr>
        <p:spPr>
          <a:xfrm>
            <a:off x="4553349" y="1510226"/>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Ease of use</a:t>
            </a:r>
            <a:endParaRPr sz="1400" b="0" i="0" u="none" strike="noStrike" cap="none">
              <a:solidFill>
                <a:srgbClr val="000000"/>
              </a:solidFill>
              <a:latin typeface="Arial"/>
              <a:ea typeface="Arial"/>
              <a:cs typeface="Arial"/>
              <a:sym typeface="Arial"/>
            </a:endParaRPr>
          </a:p>
        </p:txBody>
      </p:sp>
      <p:sp>
        <p:nvSpPr>
          <p:cNvPr id="306" name="Google Shape;306;p14"/>
          <p:cNvSpPr txBox="1"/>
          <p:nvPr/>
        </p:nvSpPr>
        <p:spPr>
          <a:xfrm>
            <a:off x="8386452" y="1443967"/>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2400"/>
              <a:buFont typeface="Calibri"/>
              <a:buNone/>
            </a:pPr>
            <a:r>
              <a:rPr lang="en-US" sz="2400" b="1" i="0" u="none" strike="noStrike" cap="none">
                <a:solidFill>
                  <a:srgbClr val="F2F2F2"/>
                </a:solidFill>
                <a:latin typeface="Calibri"/>
                <a:ea typeface="Calibri"/>
                <a:cs typeface="Calibri"/>
                <a:sym typeface="Calibri"/>
              </a:rPr>
              <a:t>Cost &amp; Coverage</a:t>
            </a:r>
            <a:endParaRPr sz="1400" b="0" i="0" u="none" strike="noStrike" cap="none">
              <a:solidFill>
                <a:srgbClr val="000000"/>
              </a:solidFill>
              <a:latin typeface="Arial"/>
              <a:ea typeface="Arial"/>
              <a:cs typeface="Arial"/>
              <a:sym typeface="Arial"/>
            </a:endParaRPr>
          </a:p>
        </p:txBody>
      </p:sp>
      <p:sp>
        <p:nvSpPr>
          <p:cNvPr id="307" name="Google Shape;307;p14"/>
          <p:cNvSpPr/>
          <p:nvPr/>
        </p:nvSpPr>
        <p:spPr>
          <a:xfrm>
            <a:off x="8630864" y="4780376"/>
            <a:ext cx="2549236" cy="936388"/>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 I would consider a CGM if my insurance covered it.</a:t>
            </a:r>
            <a:endParaRPr sz="1200" b="0" i="0" u="none" strike="noStrike" cap="none">
              <a:solidFill>
                <a:schemeClr val="lt1"/>
              </a:solidFill>
              <a:latin typeface="Calibri"/>
              <a:ea typeface="Calibri"/>
              <a:cs typeface="Calibri"/>
              <a:sym typeface="Calibri"/>
            </a:endParaRPr>
          </a:p>
        </p:txBody>
      </p:sp>
      <p:sp>
        <p:nvSpPr>
          <p:cNvPr id="308" name="Google Shape;308;p14"/>
          <p:cNvSpPr/>
          <p:nvPr/>
        </p:nvSpPr>
        <p:spPr>
          <a:xfrm>
            <a:off x="8669063" y="2492612"/>
            <a:ext cx="2549236" cy="2052884"/>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wanted to ask what has been your experience applying and getting coverage. I work at a temporary contractor and don't have drug insurance. I have been paying for my supplies, insulin and CGM (Libre) out of pocket and it's starting to become a bit too expensive.</a:t>
            </a:r>
            <a:endParaRPr sz="1200" b="0" i="0" u="none" strike="noStrike" cap="none">
              <a:solidFill>
                <a:schemeClr val="lt1"/>
              </a:solidFill>
              <a:latin typeface="Calibri"/>
              <a:ea typeface="Calibri"/>
              <a:cs typeface="Calibri"/>
              <a:sym typeface="Calibri"/>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312"/>
        <p:cNvGrpSpPr/>
        <p:nvPr/>
      </p:nvGrpSpPr>
      <p:grpSpPr>
        <a:xfrm>
          <a:off x="0" y="0"/>
          <a:ext cx="0" cy="0"/>
          <a:chOff x="0" y="0"/>
          <a:chExt cx="0" cy="0"/>
        </a:xfrm>
      </p:grpSpPr>
      <p:sp>
        <p:nvSpPr>
          <p:cNvPr id="313" name="Google Shape;313;p15"/>
          <p:cNvSpPr txBox="1">
            <a:spLocks noGrp="1"/>
          </p:cNvSpPr>
          <p:nvPr>
            <p:ph type="title"/>
          </p:nvPr>
        </p:nvSpPr>
        <p:spPr>
          <a:xfrm>
            <a:off x="838200" y="2228343"/>
            <a:ext cx="10515600" cy="1325700"/>
          </a:xfrm>
          <a:prstGeom prst="rect">
            <a:avLst/>
          </a:prstGeom>
          <a:noFill/>
          <a:ln>
            <a:noFill/>
          </a:ln>
        </p:spPr>
        <p:txBody>
          <a:bodyPr spcFirstLastPara="1" wrap="square" lIns="91425" tIns="45700" rIns="91425" bIns="45700" anchor="ctr" anchorCtr="0">
            <a:normAutofit fontScale="90000"/>
          </a:bodyPr>
          <a:lstStyle/>
          <a:p>
            <a:pPr marL="0" lvl="0" indent="0" algn="ctr" rtl="0">
              <a:lnSpc>
                <a:spcPct val="90000"/>
              </a:lnSpc>
              <a:spcBef>
                <a:spcPts val="0"/>
              </a:spcBef>
              <a:spcAft>
                <a:spcPts val="0"/>
              </a:spcAft>
              <a:buClr>
                <a:schemeClr val="lt1"/>
              </a:buClr>
              <a:buSzPct val="100000"/>
              <a:buFont typeface="Calibri"/>
              <a:buNone/>
            </a:pPr>
            <a:r>
              <a:rPr lang="en-US" sz="7200">
                <a:solidFill>
                  <a:schemeClr val="lt1"/>
                </a:solidFill>
              </a:rPr>
              <a:t>CGM Product-Specific Analysis</a:t>
            </a:r>
            <a:endParaRPr/>
          </a:p>
        </p:txBody>
      </p:sp>
      <p:pic>
        <p:nvPicPr>
          <p:cNvPr id="314" name="Google Shape;314;p15" descr="Blogger Logo PNG Transparent &amp; SVG Vector - Freebie Supply"/>
          <p:cNvPicPr preferRelativeResize="0"/>
          <p:nvPr/>
        </p:nvPicPr>
        <p:blipFill rotWithShape="1">
          <a:blip r:embed="rId3">
            <a:alphaModFix/>
          </a:blip>
          <a:srcRect/>
          <a:stretch/>
        </p:blipFill>
        <p:spPr>
          <a:xfrm>
            <a:off x="6436303" y="4043036"/>
            <a:ext cx="820290" cy="819534"/>
          </a:xfrm>
          <a:prstGeom prst="rect">
            <a:avLst/>
          </a:prstGeom>
          <a:noFill/>
          <a:ln>
            <a:noFill/>
          </a:ln>
        </p:spPr>
      </p:pic>
      <p:pic>
        <p:nvPicPr>
          <p:cNvPr id="315" name="Google Shape;315;p15" descr="Forum Icon Png, Transparent Png , Transparent Png Image - PNGitem"/>
          <p:cNvPicPr preferRelativeResize="0"/>
          <p:nvPr/>
        </p:nvPicPr>
        <p:blipFill rotWithShape="1">
          <a:blip r:embed="rId4">
            <a:alphaModFix/>
          </a:blip>
          <a:srcRect/>
          <a:stretch/>
        </p:blipFill>
        <p:spPr>
          <a:xfrm>
            <a:off x="8256959" y="4096044"/>
            <a:ext cx="701829" cy="727946"/>
          </a:xfrm>
          <a:prstGeom prst="rect">
            <a:avLst/>
          </a:prstGeom>
          <a:noFill/>
          <a:ln>
            <a:noFill/>
          </a:ln>
        </p:spPr>
      </p:pic>
      <p:pic>
        <p:nvPicPr>
          <p:cNvPr id="316" name="Google Shape;316;p15" descr="Circle, twitter icon - Free download on Iconfinder"/>
          <p:cNvPicPr preferRelativeResize="0"/>
          <p:nvPr/>
        </p:nvPicPr>
        <p:blipFill rotWithShape="1">
          <a:blip r:embed="rId5">
            <a:alphaModFix/>
          </a:blip>
          <a:srcRect/>
          <a:stretch/>
        </p:blipFill>
        <p:spPr>
          <a:xfrm>
            <a:off x="3014936" y="4043037"/>
            <a:ext cx="819534" cy="819534"/>
          </a:xfrm>
          <a:prstGeom prst="rect">
            <a:avLst/>
          </a:prstGeom>
          <a:noFill/>
          <a:ln>
            <a:noFill/>
          </a:ln>
        </p:spPr>
      </p:pic>
      <p:pic>
        <p:nvPicPr>
          <p:cNvPr id="317" name="Google Shape;317;p15"/>
          <p:cNvPicPr preferRelativeResize="0"/>
          <p:nvPr/>
        </p:nvPicPr>
        <p:blipFill rotWithShape="1">
          <a:blip r:embed="rId6">
            <a:alphaModFix/>
          </a:blip>
          <a:srcRect/>
          <a:stretch/>
        </p:blipFill>
        <p:spPr>
          <a:xfrm>
            <a:off x="4732295" y="4043036"/>
            <a:ext cx="819533" cy="819533"/>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321"/>
        <p:cNvGrpSpPr/>
        <p:nvPr/>
      </p:nvGrpSpPr>
      <p:grpSpPr>
        <a:xfrm>
          <a:off x="0" y="0"/>
          <a:ext cx="0" cy="0"/>
          <a:chOff x="0" y="0"/>
          <a:chExt cx="0" cy="0"/>
        </a:xfrm>
      </p:grpSpPr>
      <p:sp>
        <p:nvSpPr>
          <p:cNvPr id="322" name="Google Shape;322;p16"/>
          <p:cNvSpPr txBox="1">
            <a:spLocks noGrp="1"/>
          </p:cNvSpPr>
          <p:nvPr>
            <p:ph type="title"/>
          </p:nvPr>
        </p:nvSpPr>
        <p:spPr>
          <a:xfrm>
            <a:off x="838200" y="78042"/>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800"/>
              <a:buFont typeface="Calibri"/>
              <a:buNone/>
            </a:pPr>
            <a:r>
              <a:rPr lang="en-US" sz="4800" b="1">
                <a:solidFill>
                  <a:srgbClr val="F2F2F2"/>
                </a:solidFill>
              </a:rPr>
              <a:t>Dexcom</a:t>
            </a:r>
            <a:endParaRPr/>
          </a:p>
        </p:txBody>
      </p:sp>
      <p:sp>
        <p:nvSpPr>
          <p:cNvPr id="323" name="Google Shape;323;p16"/>
          <p:cNvSpPr/>
          <p:nvPr/>
        </p:nvSpPr>
        <p:spPr>
          <a:xfrm>
            <a:off x="540593" y="2638385"/>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 I love dexcom and Tslim IQ control. So it will warn me that in 15 I will be going low. I now try and eat 10 skittles and set my alarm for 15 minutes.</a:t>
            </a:r>
            <a:endParaRPr sz="1400" b="0" i="0" u="none" strike="noStrike" cap="none">
              <a:solidFill>
                <a:srgbClr val="000000"/>
              </a:solidFill>
              <a:latin typeface="Arial"/>
              <a:ea typeface="Arial"/>
              <a:cs typeface="Arial"/>
              <a:sym typeface="Arial"/>
            </a:endParaRPr>
          </a:p>
        </p:txBody>
      </p:sp>
      <p:sp>
        <p:nvSpPr>
          <p:cNvPr id="324" name="Google Shape;324;p16"/>
          <p:cNvSpPr txBox="1"/>
          <p:nvPr/>
        </p:nvSpPr>
        <p:spPr>
          <a:xfrm>
            <a:off x="315972" y="1840157"/>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Advance Warning</a:t>
            </a:r>
            <a:endParaRPr sz="1400" b="0" i="0" u="none" strike="noStrike" cap="none">
              <a:solidFill>
                <a:srgbClr val="000000"/>
              </a:solidFill>
              <a:latin typeface="Arial"/>
              <a:ea typeface="Arial"/>
              <a:cs typeface="Arial"/>
              <a:sym typeface="Arial"/>
            </a:endParaRPr>
          </a:p>
        </p:txBody>
      </p:sp>
      <p:sp>
        <p:nvSpPr>
          <p:cNvPr id="325" name="Google Shape;325;p16"/>
          <p:cNvSpPr/>
          <p:nvPr/>
        </p:nvSpPr>
        <p:spPr>
          <a:xfrm>
            <a:off x="560384" y="4983420"/>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absolutely love my Dexcom, but I’ve definitely had sensors malfunction. The good news is that their customer is great and they always send replacement sensors.</a:t>
            </a:r>
            <a:endParaRPr sz="1200" b="0" i="0" u="none" strike="noStrike" cap="none">
              <a:solidFill>
                <a:schemeClr val="lt1"/>
              </a:solidFill>
              <a:latin typeface="Calibri"/>
              <a:ea typeface="Calibri"/>
              <a:cs typeface="Calibri"/>
              <a:sym typeface="Calibri"/>
            </a:endParaRPr>
          </a:p>
        </p:txBody>
      </p:sp>
      <p:sp>
        <p:nvSpPr>
          <p:cNvPr id="326" name="Google Shape;326;p16"/>
          <p:cNvSpPr txBox="1"/>
          <p:nvPr/>
        </p:nvSpPr>
        <p:spPr>
          <a:xfrm>
            <a:off x="315972" y="3963948"/>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Customer Service</a:t>
            </a:r>
            <a:endParaRPr sz="1400" b="0" i="0" u="none" strike="noStrike" cap="none">
              <a:solidFill>
                <a:srgbClr val="000000"/>
              </a:solidFill>
              <a:latin typeface="Arial"/>
              <a:ea typeface="Arial"/>
              <a:cs typeface="Arial"/>
              <a:sym typeface="Arial"/>
            </a:endParaRPr>
          </a:p>
        </p:txBody>
      </p:sp>
      <p:sp>
        <p:nvSpPr>
          <p:cNvPr id="327" name="Google Shape;327;p16"/>
          <p:cNvSpPr/>
          <p:nvPr/>
        </p:nvSpPr>
        <p:spPr>
          <a:xfrm>
            <a:off x="3578653" y="3657857"/>
            <a:ext cx="2549236" cy="18037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have the newest Apple Watch and the Dexcom G6, and I have no complaints so far! I set the watch face to show my Dexcom reading so that I don't have to search for the app every time I want to check my sugar. </a:t>
            </a:r>
            <a:endParaRPr sz="1200" b="0" i="0" u="none" strike="noStrike" cap="none">
              <a:solidFill>
                <a:schemeClr val="lt1"/>
              </a:solidFill>
              <a:latin typeface="Calibri"/>
              <a:ea typeface="Calibri"/>
              <a:cs typeface="Calibri"/>
              <a:sym typeface="Calibri"/>
            </a:endParaRPr>
          </a:p>
        </p:txBody>
      </p:sp>
      <p:sp>
        <p:nvSpPr>
          <p:cNvPr id="328" name="Google Shape;328;p16"/>
          <p:cNvSpPr txBox="1"/>
          <p:nvPr/>
        </p:nvSpPr>
        <p:spPr>
          <a:xfrm>
            <a:off x="3334241" y="2638385"/>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Integration with other devices</a:t>
            </a:r>
            <a:endParaRPr sz="1400" b="0" i="0" u="none" strike="noStrike" cap="none">
              <a:solidFill>
                <a:srgbClr val="000000"/>
              </a:solidFill>
              <a:latin typeface="Arial"/>
              <a:ea typeface="Arial"/>
              <a:cs typeface="Arial"/>
              <a:sym typeface="Arial"/>
            </a:endParaRPr>
          </a:p>
        </p:txBody>
      </p:sp>
      <p:sp>
        <p:nvSpPr>
          <p:cNvPr id="329" name="Google Shape;329;p16"/>
          <p:cNvSpPr txBox="1"/>
          <p:nvPr/>
        </p:nvSpPr>
        <p:spPr>
          <a:xfrm>
            <a:off x="1872693" y="1214121"/>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3200"/>
              <a:buFont typeface="Calibri"/>
              <a:buNone/>
            </a:pPr>
            <a:r>
              <a:rPr lang="en-US" sz="3200" b="1" i="0" u="none" strike="noStrike" cap="none">
                <a:solidFill>
                  <a:srgbClr val="C4E0B2"/>
                </a:solidFill>
                <a:latin typeface="Calibri"/>
                <a:ea typeface="Calibri"/>
                <a:cs typeface="Calibri"/>
                <a:sym typeface="Calibri"/>
              </a:rPr>
              <a:t>Praises</a:t>
            </a:r>
            <a:endParaRPr sz="1400" b="0" i="0" u="none" strike="noStrike" cap="none">
              <a:solidFill>
                <a:srgbClr val="000000"/>
              </a:solidFill>
              <a:latin typeface="Arial"/>
              <a:ea typeface="Arial"/>
              <a:cs typeface="Arial"/>
              <a:sym typeface="Arial"/>
            </a:endParaRPr>
          </a:p>
        </p:txBody>
      </p:sp>
      <p:sp>
        <p:nvSpPr>
          <p:cNvPr id="330" name="Google Shape;330;p16"/>
          <p:cNvSpPr txBox="1"/>
          <p:nvPr/>
        </p:nvSpPr>
        <p:spPr>
          <a:xfrm>
            <a:off x="7947252" y="1214121"/>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3200"/>
              <a:buFont typeface="Calibri"/>
              <a:buNone/>
            </a:pPr>
            <a:r>
              <a:rPr lang="en-US" sz="3200" b="1" i="0" u="none" strike="noStrike" cap="none">
                <a:solidFill>
                  <a:srgbClr val="F4B081"/>
                </a:solidFill>
                <a:latin typeface="Calibri"/>
                <a:ea typeface="Calibri"/>
                <a:cs typeface="Calibri"/>
                <a:sym typeface="Calibri"/>
              </a:rPr>
              <a:t>Complaints</a:t>
            </a:r>
            <a:endParaRPr sz="1400" b="0" i="0" u="none" strike="noStrike" cap="none">
              <a:solidFill>
                <a:srgbClr val="000000"/>
              </a:solidFill>
              <a:latin typeface="Arial"/>
              <a:ea typeface="Arial"/>
              <a:cs typeface="Arial"/>
              <a:sym typeface="Arial"/>
            </a:endParaRPr>
          </a:p>
        </p:txBody>
      </p:sp>
      <p:sp>
        <p:nvSpPr>
          <p:cNvPr id="331" name="Google Shape;331;p16"/>
          <p:cNvSpPr/>
          <p:nvPr/>
        </p:nvSpPr>
        <p:spPr>
          <a:xfrm>
            <a:off x="6692097" y="2582970"/>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1" u="none" strike="noStrike" cap="none">
                <a:solidFill>
                  <a:srgbClr val="000000"/>
                </a:solidFill>
                <a:latin typeface="Helvetica Neue"/>
                <a:ea typeface="Helvetica Neue"/>
                <a:cs typeface="Helvetica Neue"/>
                <a:sym typeface="Helvetica Neue"/>
              </a:rPr>
              <a:t>sigh</a:t>
            </a:r>
            <a:r>
              <a:rPr lang="en-US" sz="1200" b="0" i="0" u="none" strike="noStrike" cap="none">
                <a:solidFill>
                  <a:srgbClr val="000000"/>
                </a:solidFill>
                <a:latin typeface="Helvetica Neue"/>
                <a:ea typeface="Helvetica Neue"/>
                <a:cs typeface="Helvetica Neue"/>
                <a:sym typeface="Helvetica Neue"/>
              </a:rPr>
              <a:t> the life of a diabetic. My Dexcom died when I was camping in the middle of the woods a few weeks ago. One of the rare times I didn't have a backup. Scary.</a:t>
            </a:r>
            <a:endParaRPr sz="1400" b="0" i="0" u="none" strike="noStrike" cap="none">
              <a:solidFill>
                <a:srgbClr val="000000"/>
              </a:solidFill>
              <a:latin typeface="Arial"/>
              <a:ea typeface="Arial"/>
              <a:cs typeface="Arial"/>
              <a:sym typeface="Arial"/>
            </a:endParaRPr>
          </a:p>
        </p:txBody>
      </p:sp>
      <p:sp>
        <p:nvSpPr>
          <p:cNvPr id="332" name="Google Shape;332;p16"/>
          <p:cNvSpPr txBox="1"/>
          <p:nvPr/>
        </p:nvSpPr>
        <p:spPr>
          <a:xfrm>
            <a:off x="6467476" y="1784742"/>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Battery Life</a:t>
            </a:r>
            <a:endParaRPr sz="1400" b="0" i="0" u="none" strike="noStrike" cap="none">
              <a:solidFill>
                <a:srgbClr val="000000"/>
              </a:solidFill>
              <a:latin typeface="Arial"/>
              <a:ea typeface="Arial"/>
              <a:cs typeface="Arial"/>
              <a:sym typeface="Arial"/>
            </a:endParaRPr>
          </a:p>
        </p:txBody>
      </p:sp>
      <p:sp>
        <p:nvSpPr>
          <p:cNvPr id="333" name="Google Shape;333;p16"/>
          <p:cNvSpPr/>
          <p:nvPr/>
        </p:nvSpPr>
        <p:spPr>
          <a:xfrm>
            <a:off x="9574445" y="3508382"/>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Recently I've been getting a lot of sensor failures. I think it might be caused by taking hot baths at 40C. I'm not sure if it is a coincidence or not. Has anyone had a similar experience?!</a:t>
            </a:r>
            <a:endParaRPr sz="1400" b="0" i="0" u="none" strike="noStrike" cap="none">
              <a:solidFill>
                <a:srgbClr val="000000"/>
              </a:solidFill>
              <a:latin typeface="Arial"/>
              <a:ea typeface="Arial"/>
              <a:cs typeface="Arial"/>
              <a:sym typeface="Arial"/>
            </a:endParaRPr>
          </a:p>
        </p:txBody>
      </p:sp>
      <p:sp>
        <p:nvSpPr>
          <p:cNvPr id="334" name="Google Shape;334;p16"/>
          <p:cNvSpPr txBox="1"/>
          <p:nvPr/>
        </p:nvSpPr>
        <p:spPr>
          <a:xfrm>
            <a:off x="9349824" y="2710154"/>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Failing Sensors</a:t>
            </a:r>
            <a:endParaRPr sz="1400" b="0" i="0" u="none" strike="noStrike" cap="none">
              <a:solidFill>
                <a:srgbClr val="000000"/>
              </a:solidFill>
              <a:latin typeface="Arial"/>
              <a:ea typeface="Arial"/>
              <a:cs typeface="Arial"/>
              <a:sym typeface="Arial"/>
            </a:endParaRPr>
          </a:p>
        </p:txBody>
      </p:sp>
      <p:sp>
        <p:nvSpPr>
          <p:cNvPr id="335" name="Google Shape;335;p16"/>
          <p:cNvSpPr/>
          <p:nvPr/>
        </p:nvSpPr>
        <p:spPr>
          <a:xfrm>
            <a:off x="6918941" y="4996499"/>
            <a:ext cx="2549236" cy="18037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 In my experience, Dexcom readings in the first 24 hours are a little inaccurate. I usually calibrate it once and let it work itself out. If I continue to get inaccurate numbers after 24 hours or if the discrepancy is over 50-60 points, I call Dexcom to get a replacement</a:t>
            </a:r>
            <a:endParaRPr sz="1400" b="0" i="0" u="none" strike="noStrike" cap="none">
              <a:solidFill>
                <a:srgbClr val="000000"/>
              </a:solidFill>
              <a:latin typeface="Arial"/>
              <a:ea typeface="Arial"/>
              <a:cs typeface="Arial"/>
              <a:sym typeface="Arial"/>
            </a:endParaRPr>
          </a:p>
        </p:txBody>
      </p:sp>
      <p:sp>
        <p:nvSpPr>
          <p:cNvPr id="336" name="Google Shape;336;p16"/>
          <p:cNvSpPr txBox="1"/>
          <p:nvPr/>
        </p:nvSpPr>
        <p:spPr>
          <a:xfrm>
            <a:off x="6674528" y="4256959"/>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Inaccurate Readings</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340"/>
        <p:cNvGrpSpPr/>
        <p:nvPr/>
      </p:nvGrpSpPr>
      <p:grpSpPr>
        <a:xfrm>
          <a:off x="0" y="0"/>
          <a:ext cx="0" cy="0"/>
          <a:chOff x="0" y="0"/>
          <a:chExt cx="0" cy="0"/>
        </a:xfrm>
      </p:grpSpPr>
      <p:sp>
        <p:nvSpPr>
          <p:cNvPr id="341" name="Google Shape;341;p17"/>
          <p:cNvSpPr txBox="1">
            <a:spLocks noGrp="1"/>
          </p:cNvSpPr>
          <p:nvPr>
            <p:ph type="title"/>
          </p:nvPr>
        </p:nvSpPr>
        <p:spPr>
          <a:xfrm>
            <a:off x="838200" y="78042"/>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rgbClr val="F2F2F2"/>
              </a:buClr>
              <a:buSzPts val="4800"/>
              <a:buFont typeface="Calibri"/>
              <a:buNone/>
            </a:pPr>
            <a:r>
              <a:rPr lang="en-US" sz="4800" b="1">
                <a:solidFill>
                  <a:srgbClr val="F2F2F2"/>
                </a:solidFill>
              </a:rPr>
              <a:t>FreeStyle</a:t>
            </a:r>
            <a:endParaRPr/>
          </a:p>
        </p:txBody>
      </p:sp>
      <p:sp>
        <p:nvSpPr>
          <p:cNvPr id="342" name="Google Shape;342;p17"/>
          <p:cNvSpPr/>
          <p:nvPr/>
        </p:nvSpPr>
        <p:spPr>
          <a:xfrm>
            <a:off x="540593" y="2638385"/>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This device has been a lifesaver for me. The convenience and accuracy of the Freestyle Libre have made managing my diabetes much less stressful and time-consuming.</a:t>
            </a:r>
            <a:endParaRPr sz="1400" b="0" i="0" u="none" strike="noStrike" cap="none">
              <a:solidFill>
                <a:srgbClr val="000000"/>
              </a:solidFill>
              <a:latin typeface="Arial"/>
              <a:ea typeface="Arial"/>
              <a:cs typeface="Arial"/>
              <a:sym typeface="Arial"/>
            </a:endParaRPr>
          </a:p>
        </p:txBody>
      </p:sp>
      <p:sp>
        <p:nvSpPr>
          <p:cNvPr id="343" name="Google Shape;343;p17"/>
          <p:cNvSpPr txBox="1"/>
          <p:nvPr/>
        </p:nvSpPr>
        <p:spPr>
          <a:xfrm>
            <a:off x="315972" y="1840157"/>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Convenience</a:t>
            </a:r>
            <a:endParaRPr sz="1400" b="0" i="0" u="none" strike="noStrike" cap="none">
              <a:solidFill>
                <a:srgbClr val="000000"/>
              </a:solidFill>
              <a:latin typeface="Arial"/>
              <a:ea typeface="Arial"/>
              <a:cs typeface="Arial"/>
              <a:sym typeface="Arial"/>
            </a:endParaRPr>
          </a:p>
        </p:txBody>
      </p:sp>
      <p:sp>
        <p:nvSpPr>
          <p:cNvPr id="344" name="Google Shape;344;p17"/>
          <p:cNvSpPr/>
          <p:nvPr/>
        </p:nvSpPr>
        <p:spPr>
          <a:xfrm>
            <a:off x="560384" y="4983420"/>
            <a:ext cx="2549236" cy="1631654"/>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The Freestyle Libre has made my life so much easier. With the ability to scan my sensor and receive real-time glucose readings, I feel much more in control of my diabetes management.</a:t>
            </a:r>
            <a:endParaRPr sz="1200" b="0" i="0" u="none" strike="noStrike" cap="none">
              <a:solidFill>
                <a:schemeClr val="lt1"/>
              </a:solidFill>
              <a:latin typeface="Calibri"/>
              <a:ea typeface="Calibri"/>
              <a:cs typeface="Calibri"/>
              <a:sym typeface="Calibri"/>
            </a:endParaRPr>
          </a:p>
        </p:txBody>
      </p:sp>
      <p:sp>
        <p:nvSpPr>
          <p:cNvPr id="345" name="Google Shape;345;p17"/>
          <p:cNvSpPr txBox="1"/>
          <p:nvPr/>
        </p:nvSpPr>
        <p:spPr>
          <a:xfrm>
            <a:off x="315972" y="3963948"/>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Real-time gathering</a:t>
            </a:r>
            <a:endParaRPr sz="1400" b="0" i="0" u="none" strike="noStrike" cap="none">
              <a:solidFill>
                <a:srgbClr val="000000"/>
              </a:solidFill>
              <a:latin typeface="Arial"/>
              <a:ea typeface="Arial"/>
              <a:cs typeface="Arial"/>
              <a:sym typeface="Arial"/>
            </a:endParaRPr>
          </a:p>
        </p:txBody>
      </p:sp>
      <p:sp>
        <p:nvSpPr>
          <p:cNvPr id="346" name="Google Shape;346;p17"/>
          <p:cNvSpPr/>
          <p:nvPr/>
        </p:nvSpPr>
        <p:spPr>
          <a:xfrm>
            <a:off x="3578653" y="3657857"/>
            <a:ext cx="2549236" cy="18037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I've found the Freestyle Libre to be highly accurate and reliable. It gives me peace of mind knowing that I can trust the readings I'm getting.</a:t>
            </a:r>
            <a:endParaRPr sz="1200" b="0" i="0" u="none" strike="noStrike" cap="none">
              <a:solidFill>
                <a:schemeClr val="lt1"/>
              </a:solidFill>
              <a:latin typeface="Calibri"/>
              <a:ea typeface="Calibri"/>
              <a:cs typeface="Calibri"/>
              <a:sym typeface="Calibri"/>
            </a:endParaRPr>
          </a:p>
        </p:txBody>
      </p:sp>
      <p:sp>
        <p:nvSpPr>
          <p:cNvPr id="347" name="Google Shape;347;p17"/>
          <p:cNvSpPr txBox="1"/>
          <p:nvPr/>
        </p:nvSpPr>
        <p:spPr>
          <a:xfrm>
            <a:off x="3334241" y="2638385"/>
            <a:ext cx="3038061"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2400"/>
              <a:buFont typeface="Calibri"/>
              <a:buNone/>
            </a:pPr>
            <a:r>
              <a:rPr lang="en-US" sz="2400" b="1" i="0" u="none" strike="noStrike" cap="none">
                <a:solidFill>
                  <a:srgbClr val="C4E0B2"/>
                </a:solidFill>
                <a:latin typeface="Calibri"/>
                <a:ea typeface="Calibri"/>
                <a:cs typeface="Calibri"/>
                <a:sym typeface="Calibri"/>
              </a:rPr>
              <a:t>Accuracy</a:t>
            </a:r>
            <a:endParaRPr sz="1400" b="0" i="0" u="none" strike="noStrike" cap="none">
              <a:solidFill>
                <a:srgbClr val="000000"/>
              </a:solidFill>
              <a:latin typeface="Arial"/>
              <a:ea typeface="Arial"/>
              <a:cs typeface="Arial"/>
              <a:sym typeface="Arial"/>
            </a:endParaRPr>
          </a:p>
        </p:txBody>
      </p:sp>
      <p:sp>
        <p:nvSpPr>
          <p:cNvPr id="348" name="Google Shape;348;p17"/>
          <p:cNvSpPr txBox="1"/>
          <p:nvPr/>
        </p:nvSpPr>
        <p:spPr>
          <a:xfrm>
            <a:off x="1872693" y="1214121"/>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C4E0B2"/>
              </a:buClr>
              <a:buSzPts val="3200"/>
              <a:buFont typeface="Calibri"/>
              <a:buNone/>
            </a:pPr>
            <a:r>
              <a:rPr lang="en-US" sz="3200" b="1" i="0" u="none" strike="noStrike" cap="none">
                <a:solidFill>
                  <a:srgbClr val="C4E0B2"/>
                </a:solidFill>
                <a:latin typeface="Calibri"/>
                <a:ea typeface="Calibri"/>
                <a:cs typeface="Calibri"/>
                <a:sym typeface="Calibri"/>
              </a:rPr>
              <a:t>Praises</a:t>
            </a:r>
            <a:endParaRPr sz="1400" b="0" i="0" u="none" strike="noStrike" cap="none">
              <a:solidFill>
                <a:srgbClr val="000000"/>
              </a:solidFill>
              <a:latin typeface="Arial"/>
              <a:ea typeface="Arial"/>
              <a:cs typeface="Arial"/>
              <a:sym typeface="Arial"/>
            </a:endParaRPr>
          </a:p>
        </p:txBody>
      </p:sp>
      <p:sp>
        <p:nvSpPr>
          <p:cNvPr id="349" name="Google Shape;349;p17"/>
          <p:cNvSpPr txBox="1"/>
          <p:nvPr/>
        </p:nvSpPr>
        <p:spPr>
          <a:xfrm>
            <a:off x="7947252" y="1214121"/>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3200"/>
              <a:buFont typeface="Calibri"/>
              <a:buNone/>
            </a:pPr>
            <a:r>
              <a:rPr lang="en-US" sz="3200" b="1" i="0" u="none" strike="noStrike" cap="none">
                <a:solidFill>
                  <a:srgbClr val="F4B081"/>
                </a:solidFill>
                <a:latin typeface="Calibri"/>
                <a:ea typeface="Calibri"/>
                <a:cs typeface="Calibri"/>
                <a:sym typeface="Calibri"/>
              </a:rPr>
              <a:t>Complaints</a:t>
            </a:r>
            <a:endParaRPr sz="1400" b="0" i="0" u="none" strike="noStrike" cap="none">
              <a:solidFill>
                <a:srgbClr val="000000"/>
              </a:solidFill>
              <a:latin typeface="Arial"/>
              <a:ea typeface="Arial"/>
              <a:cs typeface="Arial"/>
              <a:sym typeface="Arial"/>
            </a:endParaRPr>
          </a:p>
        </p:txBody>
      </p:sp>
      <p:sp>
        <p:nvSpPr>
          <p:cNvPr id="350" name="Google Shape;350;p17"/>
          <p:cNvSpPr/>
          <p:nvPr/>
        </p:nvSpPr>
        <p:spPr>
          <a:xfrm>
            <a:off x="6692097" y="2582970"/>
            <a:ext cx="2549236" cy="1750749"/>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 dread inserting the Freestyle Libre sensor because it's so painful. Sometimes it feels like I'm being stabbed with a needle. And even after the sensor is removed, I'm left with a dark mark on my skin for days.</a:t>
            </a:r>
            <a:endParaRPr sz="1400" b="0" i="0" u="none" strike="noStrike" cap="none">
              <a:solidFill>
                <a:srgbClr val="000000"/>
              </a:solidFill>
              <a:latin typeface="Arial"/>
              <a:ea typeface="Arial"/>
              <a:cs typeface="Arial"/>
              <a:sym typeface="Arial"/>
            </a:endParaRPr>
          </a:p>
        </p:txBody>
      </p:sp>
      <p:sp>
        <p:nvSpPr>
          <p:cNvPr id="351" name="Google Shape;351;p17"/>
          <p:cNvSpPr txBox="1"/>
          <p:nvPr/>
        </p:nvSpPr>
        <p:spPr>
          <a:xfrm>
            <a:off x="6467476" y="1784742"/>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Obtrusive</a:t>
            </a:r>
            <a:endParaRPr sz="1400" b="0" i="0" u="none" strike="noStrike" cap="none">
              <a:solidFill>
                <a:srgbClr val="000000"/>
              </a:solidFill>
              <a:latin typeface="Arial"/>
              <a:ea typeface="Arial"/>
              <a:cs typeface="Arial"/>
              <a:sym typeface="Arial"/>
            </a:endParaRPr>
          </a:p>
        </p:txBody>
      </p:sp>
      <p:sp>
        <p:nvSpPr>
          <p:cNvPr id="352" name="Google Shape;352;p17"/>
          <p:cNvSpPr/>
          <p:nvPr/>
        </p:nvSpPr>
        <p:spPr>
          <a:xfrm>
            <a:off x="9574445" y="3508382"/>
            <a:ext cx="2549236" cy="1325563"/>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I've had several sensors fail within a few days of starting them, which is a waste of money.</a:t>
            </a:r>
            <a:endParaRPr sz="1400" b="0" i="0" u="none" strike="noStrike" cap="none">
              <a:solidFill>
                <a:srgbClr val="000000"/>
              </a:solidFill>
              <a:latin typeface="Arial"/>
              <a:ea typeface="Arial"/>
              <a:cs typeface="Arial"/>
              <a:sym typeface="Arial"/>
            </a:endParaRPr>
          </a:p>
        </p:txBody>
      </p:sp>
      <p:sp>
        <p:nvSpPr>
          <p:cNvPr id="353" name="Google Shape;353;p17"/>
          <p:cNvSpPr txBox="1"/>
          <p:nvPr/>
        </p:nvSpPr>
        <p:spPr>
          <a:xfrm>
            <a:off x="9349824" y="2710154"/>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Failing Sensors</a:t>
            </a:r>
            <a:endParaRPr sz="1400" b="0" i="0" u="none" strike="noStrike" cap="none">
              <a:solidFill>
                <a:srgbClr val="000000"/>
              </a:solidFill>
              <a:latin typeface="Arial"/>
              <a:ea typeface="Arial"/>
              <a:cs typeface="Arial"/>
              <a:sym typeface="Arial"/>
            </a:endParaRPr>
          </a:p>
        </p:txBody>
      </p:sp>
      <p:sp>
        <p:nvSpPr>
          <p:cNvPr id="354" name="Google Shape;354;p17"/>
          <p:cNvSpPr/>
          <p:nvPr/>
        </p:nvSpPr>
        <p:spPr>
          <a:xfrm>
            <a:off x="6918941" y="4996499"/>
            <a:ext cx="2549236" cy="1803761"/>
          </a:xfrm>
          <a:prstGeom prst="roundRect">
            <a:avLst>
              <a:gd name="adj" fmla="val 16667"/>
            </a:avLst>
          </a:prstGeom>
          <a:solidFill>
            <a:schemeClr val="lt1"/>
          </a:solidFill>
          <a:ln w="127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200"/>
              <a:buFont typeface="Arial"/>
              <a:buNone/>
            </a:pPr>
            <a:r>
              <a:rPr lang="en-US" sz="1200" b="0" i="0" u="none" strike="noStrike" cap="none">
                <a:solidFill>
                  <a:srgbClr val="000000"/>
                </a:solidFill>
                <a:latin typeface="Helvetica Neue"/>
                <a:ea typeface="Helvetica Neue"/>
                <a:cs typeface="Helvetica Neue"/>
                <a:sym typeface="Helvetica Neue"/>
              </a:rPr>
              <a:t>The cost of the sensors is so high that it's difficult to afford them on a regular basis given that they keep failing.</a:t>
            </a:r>
            <a:endParaRPr sz="1400" b="0" i="0" u="none" strike="noStrike" cap="none">
              <a:solidFill>
                <a:srgbClr val="000000"/>
              </a:solidFill>
              <a:latin typeface="Arial"/>
              <a:ea typeface="Arial"/>
              <a:cs typeface="Arial"/>
              <a:sym typeface="Arial"/>
            </a:endParaRPr>
          </a:p>
        </p:txBody>
      </p:sp>
      <p:sp>
        <p:nvSpPr>
          <p:cNvPr id="355" name="Google Shape;355;p17"/>
          <p:cNvSpPr txBox="1"/>
          <p:nvPr/>
        </p:nvSpPr>
        <p:spPr>
          <a:xfrm>
            <a:off x="6674528" y="4333719"/>
            <a:ext cx="3038061" cy="739540"/>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4B081"/>
              </a:buClr>
              <a:buSzPts val="2400"/>
              <a:buFont typeface="Calibri"/>
              <a:buNone/>
            </a:pPr>
            <a:r>
              <a:rPr lang="en-US" sz="2400" b="1" i="0" u="none" strike="noStrike" cap="none">
                <a:solidFill>
                  <a:srgbClr val="F4B081"/>
                </a:solidFill>
                <a:latin typeface="Calibri"/>
                <a:ea typeface="Calibri"/>
                <a:cs typeface="Calibri"/>
                <a:sym typeface="Calibri"/>
              </a:rPr>
              <a:t>Expensive</a:t>
            </a:r>
            <a:endParaRPr sz="1400" b="0" i="0" u="none" strike="noStrike" cap="non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009DD8"/>
        </a:solidFill>
        <a:effectLst/>
      </p:bgPr>
    </p:bg>
    <p:spTree>
      <p:nvGrpSpPr>
        <p:cNvPr id="1" name="Shape 359"/>
        <p:cNvGrpSpPr/>
        <p:nvPr/>
      </p:nvGrpSpPr>
      <p:grpSpPr>
        <a:xfrm>
          <a:off x="0" y="0"/>
          <a:ext cx="0" cy="0"/>
          <a:chOff x="0" y="0"/>
          <a:chExt cx="0" cy="0"/>
        </a:xfrm>
      </p:grpSpPr>
      <p:sp>
        <p:nvSpPr>
          <p:cNvPr id="360" name="Google Shape;360;p18"/>
          <p:cNvSpPr txBox="1"/>
          <p:nvPr/>
        </p:nvSpPr>
        <p:spPr>
          <a:xfrm>
            <a:off x="838200" y="78042"/>
            <a:ext cx="10515600"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F2F2F2"/>
              </a:buClr>
              <a:buSzPts val="4800"/>
              <a:buFont typeface="Calibri"/>
              <a:buNone/>
            </a:pPr>
            <a:r>
              <a:rPr lang="en-US" sz="4800" b="1" i="0" u="none" strike="noStrike" cap="none">
                <a:solidFill>
                  <a:srgbClr val="F2F2F2"/>
                </a:solidFill>
                <a:latin typeface="Calibri"/>
                <a:ea typeface="Calibri"/>
                <a:cs typeface="Calibri"/>
                <a:sym typeface="Calibri"/>
              </a:rPr>
              <a:t>Product Features </a:t>
            </a:r>
            <a:endParaRPr sz="1400" b="0" i="0" u="none" strike="noStrike" cap="none">
              <a:solidFill>
                <a:srgbClr val="000000"/>
              </a:solidFill>
              <a:latin typeface="Arial"/>
              <a:ea typeface="Arial"/>
              <a:cs typeface="Arial"/>
              <a:sym typeface="Arial"/>
            </a:endParaRPr>
          </a:p>
        </p:txBody>
      </p:sp>
      <p:sp>
        <p:nvSpPr>
          <p:cNvPr id="361" name="Google Shape;361;p18"/>
          <p:cNvSpPr txBox="1"/>
          <p:nvPr/>
        </p:nvSpPr>
        <p:spPr>
          <a:xfrm>
            <a:off x="2493404" y="1800831"/>
            <a:ext cx="3038100" cy="1985100"/>
          </a:xfrm>
          <a:prstGeom prst="rect">
            <a:avLst/>
          </a:prstGeom>
          <a:noFill/>
          <a:ln>
            <a:noFill/>
          </a:ln>
        </p:spPr>
        <p:txBody>
          <a:bodyPr spcFirstLastPara="1" wrap="square" lIns="91425" tIns="45700" rIns="91425" bIns="45700" anchor="ctr" anchorCtr="0">
            <a:normAutofit/>
          </a:bodyPr>
          <a:lstStyle/>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Dexcom Sensors</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Compatibility with Insulin Pumps</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Data Sharing</a:t>
            </a:r>
            <a:endParaRPr sz="1400" i="0" u="none" strike="noStrike" cap="none">
              <a:solidFill>
                <a:srgbClr val="000000"/>
              </a:solidFill>
            </a:endParaRPr>
          </a:p>
        </p:txBody>
      </p:sp>
      <p:sp>
        <p:nvSpPr>
          <p:cNvPr id="362" name="Google Shape;362;p18"/>
          <p:cNvSpPr txBox="1"/>
          <p:nvPr/>
        </p:nvSpPr>
        <p:spPr>
          <a:xfrm>
            <a:off x="6668358" y="1991331"/>
            <a:ext cx="3038100" cy="1985100"/>
          </a:xfrm>
          <a:prstGeom prst="rect">
            <a:avLst/>
          </a:prstGeom>
          <a:noFill/>
          <a:ln>
            <a:noFill/>
          </a:ln>
        </p:spPr>
        <p:txBody>
          <a:bodyPr spcFirstLastPara="1" wrap="square" lIns="91425" tIns="45700" rIns="91425" bIns="45700" anchor="ctr" anchorCtr="0">
            <a:normAutofit/>
          </a:bodyPr>
          <a:lstStyle/>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No fingersticks</a:t>
            </a:r>
            <a:endParaRPr sz="2400" i="0" u="none" strike="noStrike" cap="none">
              <a:solidFill>
                <a:srgbClr val="F2F2F2"/>
              </a:solidFill>
              <a:latin typeface="Calibri"/>
              <a:ea typeface="Calibri"/>
              <a:cs typeface="Calibri"/>
              <a:sym typeface="Calibri"/>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Trend arrows</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Water Resistance</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Data Storage</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App Compatibility</a:t>
            </a:r>
            <a:endParaRPr sz="1400" i="0" u="none" strike="noStrike" cap="none">
              <a:solidFill>
                <a:srgbClr val="000000"/>
              </a:solidFill>
            </a:endParaRPr>
          </a:p>
        </p:txBody>
      </p:sp>
      <p:sp>
        <p:nvSpPr>
          <p:cNvPr id="363" name="Google Shape;363;p18"/>
          <p:cNvSpPr txBox="1"/>
          <p:nvPr/>
        </p:nvSpPr>
        <p:spPr>
          <a:xfrm>
            <a:off x="2087404" y="4485340"/>
            <a:ext cx="9139458" cy="1985033"/>
          </a:xfrm>
          <a:prstGeom prst="rect">
            <a:avLst/>
          </a:prstGeom>
          <a:noFill/>
          <a:ln>
            <a:noFill/>
          </a:ln>
        </p:spPr>
        <p:txBody>
          <a:bodyPr spcFirstLastPara="1" wrap="square" lIns="91425" tIns="45700" rIns="91425" bIns="45700" anchor="ctr" anchorCtr="0">
            <a:normAutofit/>
          </a:bodyPr>
          <a:lstStyle/>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Diabetes Management and affordability of devices</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Blood sugar monitoring and management</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CGM and Features</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Product Functionality and Usability</a:t>
            </a:r>
            <a:endParaRPr sz="1400" i="0" u="none" strike="noStrike" cap="none">
              <a:solidFill>
                <a:srgbClr val="000000"/>
              </a:solidFill>
            </a:endParaRPr>
          </a:p>
          <a:p>
            <a:pPr marL="457200" marR="0" lvl="0" indent="-457200" algn="l" rtl="0">
              <a:lnSpc>
                <a:spcPct val="90000"/>
              </a:lnSpc>
              <a:spcBef>
                <a:spcPts val="0"/>
              </a:spcBef>
              <a:spcAft>
                <a:spcPts val="0"/>
              </a:spcAft>
              <a:buClr>
                <a:srgbClr val="F2F2F2"/>
              </a:buClr>
              <a:buSzPts val="2400"/>
              <a:buFont typeface="Calibri"/>
              <a:buAutoNum type="arabicPeriod"/>
            </a:pPr>
            <a:r>
              <a:rPr lang="en-US" sz="2400" i="0" u="none" strike="noStrike" cap="none">
                <a:solidFill>
                  <a:srgbClr val="F2F2F2"/>
                </a:solidFill>
                <a:latin typeface="Calibri"/>
                <a:ea typeface="Calibri"/>
                <a:cs typeface="Calibri"/>
                <a:sym typeface="Calibri"/>
              </a:rPr>
              <a:t>Insurance costs</a:t>
            </a:r>
            <a:endParaRPr sz="1400" i="0" u="none" strike="noStrike" cap="none">
              <a:solidFill>
                <a:srgbClr val="000000"/>
              </a:solidFill>
            </a:endParaRPr>
          </a:p>
        </p:txBody>
      </p:sp>
      <p:sp>
        <p:nvSpPr>
          <p:cNvPr id="364" name="Google Shape;364;p18"/>
          <p:cNvSpPr txBox="1"/>
          <p:nvPr/>
        </p:nvSpPr>
        <p:spPr>
          <a:xfrm>
            <a:off x="3128700" y="1403600"/>
            <a:ext cx="16122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US" sz="3000" b="1" i="0" u="sng" strike="noStrike" cap="none">
                <a:solidFill>
                  <a:schemeClr val="lt1"/>
                </a:solidFill>
                <a:latin typeface="Calibri"/>
                <a:ea typeface="Calibri"/>
                <a:cs typeface="Calibri"/>
                <a:sym typeface="Calibri"/>
              </a:rPr>
              <a:t>Dexcom</a:t>
            </a:r>
            <a:endParaRPr sz="3000" b="1" i="0" u="sng" strike="noStrike" cap="none">
              <a:solidFill>
                <a:schemeClr val="lt1"/>
              </a:solidFill>
              <a:latin typeface="Calibri"/>
              <a:ea typeface="Calibri"/>
              <a:cs typeface="Calibri"/>
              <a:sym typeface="Calibri"/>
            </a:endParaRPr>
          </a:p>
        </p:txBody>
      </p:sp>
      <p:sp>
        <p:nvSpPr>
          <p:cNvPr id="365" name="Google Shape;365;p18"/>
          <p:cNvSpPr txBox="1"/>
          <p:nvPr/>
        </p:nvSpPr>
        <p:spPr>
          <a:xfrm>
            <a:off x="7311250" y="1403600"/>
            <a:ext cx="17523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US" sz="3000" b="1" i="0" u="sng" strike="noStrike" cap="none">
                <a:solidFill>
                  <a:schemeClr val="lt1"/>
                </a:solidFill>
                <a:latin typeface="Calibri"/>
                <a:ea typeface="Calibri"/>
                <a:cs typeface="Calibri"/>
                <a:sym typeface="Calibri"/>
              </a:rPr>
              <a:t>FreeStyle</a:t>
            </a:r>
            <a:endParaRPr sz="3000" b="1" i="0" u="sng" strike="noStrike" cap="none">
              <a:solidFill>
                <a:schemeClr val="lt1"/>
              </a:solidFill>
              <a:latin typeface="Calibri"/>
              <a:ea typeface="Calibri"/>
              <a:cs typeface="Calibri"/>
              <a:sym typeface="Calibri"/>
            </a:endParaRPr>
          </a:p>
        </p:txBody>
      </p:sp>
      <p:sp>
        <p:nvSpPr>
          <p:cNvPr id="366" name="Google Shape;366;p18"/>
          <p:cNvSpPr txBox="1"/>
          <p:nvPr/>
        </p:nvSpPr>
        <p:spPr>
          <a:xfrm>
            <a:off x="5211550" y="4003775"/>
            <a:ext cx="1456800" cy="6465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3000"/>
              <a:buFont typeface="Arial"/>
              <a:buNone/>
            </a:pPr>
            <a:r>
              <a:rPr lang="en-US" sz="3000" b="1" i="0" u="sng" strike="noStrike" cap="none">
                <a:solidFill>
                  <a:schemeClr val="lt1"/>
                </a:solidFill>
                <a:latin typeface="Calibri"/>
                <a:ea typeface="Calibri"/>
                <a:cs typeface="Calibri"/>
                <a:sym typeface="Calibri"/>
              </a:rPr>
              <a:t>Topics</a:t>
            </a:r>
            <a:endParaRPr sz="3000" b="1" i="0" u="sng" strike="noStrike" cap="none">
              <a:solidFill>
                <a:schemeClr val="lt1"/>
              </a:solidFill>
              <a:latin typeface="Calibri"/>
              <a:ea typeface="Calibri"/>
              <a:cs typeface="Calibri"/>
              <a:sym typeface="Calibri"/>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Dexcom vs. Freestyle Opinions</a:t>
            </a:r>
            <a:endParaRPr/>
          </a:p>
        </p:txBody>
      </p:sp>
      <p:pic>
        <p:nvPicPr>
          <p:cNvPr id="372" name="Google Shape;372;p19"/>
          <p:cNvPicPr preferRelativeResize="0"/>
          <p:nvPr/>
        </p:nvPicPr>
        <p:blipFill rotWithShape="1">
          <a:blip r:embed="rId3">
            <a:alphaModFix/>
          </a:blip>
          <a:srcRect t="6000"/>
          <a:stretch/>
        </p:blipFill>
        <p:spPr>
          <a:xfrm>
            <a:off x="0" y="2120347"/>
            <a:ext cx="6322907" cy="4240040"/>
          </a:xfrm>
          <a:prstGeom prst="rect">
            <a:avLst/>
          </a:prstGeom>
          <a:noFill/>
          <a:ln>
            <a:noFill/>
          </a:ln>
        </p:spPr>
      </p:pic>
      <p:pic>
        <p:nvPicPr>
          <p:cNvPr id="373" name="Google Shape;373;p19"/>
          <p:cNvPicPr preferRelativeResize="0"/>
          <p:nvPr/>
        </p:nvPicPr>
        <p:blipFill rotWithShape="1">
          <a:blip r:embed="rId4">
            <a:alphaModFix/>
          </a:blip>
          <a:srcRect l="6531" r="6877"/>
          <a:stretch/>
        </p:blipFill>
        <p:spPr>
          <a:xfrm>
            <a:off x="5923722" y="1992300"/>
            <a:ext cx="5876856" cy="4368088"/>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20"/>
          <p:cNvSpPr txBox="1"/>
          <p:nvPr/>
        </p:nvSpPr>
        <p:spPr>
          <a:xfrm>
            <a:off x="1524000" y="2507223"/>
            <a:ext cx="9144000" cy="2900518"/>
          </a:xfrm>
          <a:prstGeom prst="rect">
            <a:avLst/>
          </a:prstGeom>
          <a:noFill/>
          <a:ln>
            <a:noFill/>
          </a:ln>
        </p:spPr>
        <p:txBody>
          <a:bodyPr spcFirstLastPara="1" wrap="square" lIns="91425" tIns="45700" rIns="91425" bIns="45700" anchor="b" anchorCtr="0">
            <a:normAutofit/>
          </a:bodyPr>
          <a:lstStyle/>
          <a:p>
            <a:pPr marL="0" marR="0" lvl="0" indent="0" algn="ctr" rtl="0">
              <a:lnSpc>
                <a:spcPct val="90000"/>
              </a:lnSpc>
              <a:spcBef>
                <a:spcPts val="0"/>
              </a:spcBef>
              <a:spcAft>
                <a:spcPts val="0"/>
              </a:spcAft>
              <a:buClr>
                <a:schemeClr val="dk1"/>
              </a:buClr>
              <a:buSzPts val="6000"/>
              <a:buFont typeface="Calibri"/>
              <a:buNone/>
            </a:pPr>
            <a:r>
              <a:rPr lang="en-US" sz="6000" b="1" i="0" u="none" strike="noStrike" cap="none">
                <a:solidFill>
                  <a:schemeClr val="dk1"/>
                </a:solidFill>
                <a:latin typeface="Calibri"/>
                <a:ea typeface="Calibri"/>
                <a:cs typeface="Calibri"/>
                <a:sym typeface="Calibri"/>
              </a:rPr>
              <a:t>Recommendations</a:t>
            </a:r>
            <a:endParaRPr sz="6000" b="0" i="0" u="none" strike="noStrike" cap="none">
              <a:solidFill>
                <a:schemeClr val="dk1"/>
              </a:solidFill>
              <a:latin typeface="Calibri"/>
              <a:ea typeface="Calibri"/>
              <a:cs typeface="Calibri"/>
              <a:sym typeface="Calibri"/>
            </a:endParaRPr>
          </a:p>
        </p:txBody>
      </p:sp>
      <p:pic>
        <p:nvPicPr>
          <p:cNvPr id="379" name="Google Shape;379;p20" descr="How it works Vectors &amp; Illustrations for Free Download | Freepik"/>
          <p:cNvPicPr preferRelativeResize="0"/>
          <p:nvPr/>
        </p:nvPicPr>
        <p:blipFill rotWithShape="1">
          <a:blip r:embed="rId3">
            <a:alphaModFix/>
          </a:blip>
          <a:srcRect/>
          <a:stretch/>
        </p:blipFill>
        <p:spPr>
          <a:xfrm>
            <a:off x="3054764" y="1023753"/>
            <a:ext cx="6082471" cy="3478474"/>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83"/>
        <p:cNvGrpSpPr/>
        <p:nvPr/>
      </p:nvGrpSpPr>
      <p:grpSpPr>
        <a:xfrm>
          <a:off x="0" y="0"/>
          <a:ext cx="0" cy="0"/>
          <a:chOff x="0" y="0"/>
          <a:chExt cx="0" cy="0"/>
        </a:xfrm>
      </p:grpSpPr>
      <p:pic>
        <p:nvPicPr>
          <p:cNvPr id="384" name="Google Shape;384;g2122685c930_1_143" descr="How it works Vectors &amp; Illustrations for Free Download | Freepik"/>
          <p:cNvPicPr preferRelativeResize="0"/>
          <p:nvPr/>
        </p:nvPicPr>
        <p:blipFill rotWithShape="1">
          <a:blip r:embed="rId3">
            <a:alphaModFix amt="5000"/>
          </a:blip>
          <a:srcRect/>
          <a:stretch/>
        </p:blipFill>
        <p:spPr>
          <a:xfrm>
            <a:off x="1033670" y="1861654"/>
            <a:ext cx="9501807" cy="5433941"/>
          </a:xfrm>
          <a:prstGeom prst="rect">
            <a:avLst/>
          </a:prstGeom>
          <a:noFill/>
          <a:ln>
            <a:noFill/>
          </a:ln>
        </p:spPr>
      </p:pic>
      <p:sp>
        <p:nvSpPr>
          <p:cNvPr id="385" name="Google Shape;385;g2122685c930_1_143"/>
          <p:cNvSpPr txBox="1">
            <a:spLocks noGrp="1"/>
          </p:cNvSpPr>
          <p:nvPr>
            <p:ph type="title"/>
          </p:nvPr>
        </p:nvSpPr>
        <p:spPr>
          <a:xfrm>
            <a:off x="526763" y="314039"/>
            <a:ext cx="10515600" cy="13257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5400"/>
              <a:buFont typeface="Calibri"/>
              <a:buNone/>
            </a:pPr>
            <a:r>
              <a:rPr lang="en-US" sz="5400"/>
              <a:t>Recommendations</a:t>
            </a:r>
            <a:endParaRPr/>
          </a:p>
        </p:txBody>
      </p:sp>
      <p:sp>
        <p:nvSpPr>
          <p:cNvPr id="386" name="Google Shape;386;g2122685c930_1_143"/>
          <p:cNvSpPr txBox="1"/>
          <p:nvPr/>
        </p:nvSpPr>
        <p:spPr>
          <a:xfrm>
            <a:off x="952500" y="1961025"/>
            <a:ext cx="9345600" cy="400200"/>
          </a:xfrm>
          <a:prstGeom prst="rect">
            <a:avLst/>
          </a:prstGeom>
          <a:noFill/>
          <a:ln>
            <a:noFill/>
          </a:ln>
        </p:spPr>
        <p:txBody>
          <a:bodyPr spcFirstLastPara="1" wrap="square" lIns="91425" tIns="91425" rIns="91425" bIns="91425" anchor="ctr"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387" name="Google Shape;387;g2122685c930_1_143"/>
          <p:cNvSpPr txBox="1"/>
          <p:nvPr/>
        </p:nvSpPr>
        <p:spPr>
          <a:xfrm>
            <a:off x="619275" y="1526425"/>
            <a:ext cx="660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Overall</a:t>
            </a:r>
            <a:endParaRPr sz="3000" b="1">
              <a:latin typeface="Calibri"/>
              <a:ea typeface="Calibri"/>
              <a:cs typeface="Calibri"/>
              <a:sym typeface="Calibri"/>
            </a:endParaRPr>
          </a:p>
        </p:txBody>
      </p:sp>
      <p:sp>
        <p:nvSpPr>
          <p:cNvPr id="388" name="Google Shape;388;g2122685c930_1_143"/>
          <p:cNvSpPr txBox="1"/>
          <p:nvPr/>
        </p:nvSpPr>
        <p:spPr>
          <a:xfrm>
            <a:off x="711050" y="2235075"/>
            <a:ext cx="11319000" cy="1549500"/>
          </a:xfrm>
          <a:prstGeom prst="rect">
            <a:avLst/>
          </a:prstGeom>
          <a:noFill/>
          <a:ln>
            <a:noFill/>
          </a:ln>
        </p:spPr>
        <p:txBody>
          <a:bodyPr spcFirstLastPara="1" wrap="square" lIns="91425" tIns="91425" rIns="91425" bIns="91425" anchor="t" anchorCtr="0">
            <a:spAutoFit/>
          </a:bodyPr>
          <a:lstStyle/>
          <a:p>
            <a:pPr marL="457200" lvl="0" indent="-381000" algn="l" rtl="0">
              <a:spcBef>
                <a:spcPts val="0"/>
              </a:spcBef>
              <a:spcAft>
                <a:spcPts val="0"/>
              </a:spcAft>
              <a:buSzPts val="2400"/>
              <a:buFont typeface="Calibri"/>
              <a:buChar char="-"/>
            </a:pPr>
            <a:r>
              <a:rPr lang="en-US" sz="2400">
                <a:latin typeface="Calibri"/>
                <a:ea typeface="Calibri"/>
                <a:cs typeface="Calibri"/>
                <a:sym typeface="Calibri"/>
              </a:rPr>
              <a:t>Customers expect high accuracy and real-time updates to BG levels</a:t>
            </a:r>
            <a:endParaRPr sz="2400">
              <a:latin typeface="Calibri"/>
              <a:ea typeface="Calibri"/>
              <a:cs typeface="Calibri"/>
              <a:sym typeface="Calibri"/>
            </a:endParaRPr>
          </a:p>
          <a:p>
            <a:pPr marL="457200" lvl="0" indent="-381000" algn="l" rtl="0">
              <a:spcBef>
                <a:spcPts val="1000"/>
              </a:spcBef>
              <a:spcAft>
                <a:spcPts val="0"/>
              </a:spcAft>
              <a:buSzPts val="2400"/>
              <a:buFont typeface="Calibri"/>
              <a:buChar char="-"/>
            </a:pPr>
            <a:r>
              <a:rPr lang="en-US" sz="2400">
                <a:latin typeface="Calibri"/>
                <a:ea typeface="Calibri"/>
                <a:cs typeface="Calibri"/>
                <a:sym typeface="Calibri"/>
              </a:rPr>
              <a:t>Educate users on how to use, operate, and replace sensors</a:t>
            </a:r>
            <a:endParaRPr sz="2400">
              <a:latin typeface="Calibri"/>
              <a:ea typeface="Calibri"/>
              <a:cs typeface="Calibri"/>
              <a:sym typeface="Calibri"/>
            </a:endParaRPr>
          </a:p>
          <a:p>
            <a:pPr marL="457200" lvl="0" indent="-381000" algn="l" rtl="0">
              <a:spcBef>
                <a:spcPts val="1000"/>
              </a:spcBef>
              <a:spcAft>
                <a:spcPts val="0"/>
              </a:spcAft>
              <a:buSzPts val="2400"/>
              <a:buFont typeface="Calibri"/>
              <a:buChar char="-"/>
            </a:pPr>
            <a:r>
              <a:rPr lang="en-US" sz="2400">
                <a:latin typeface="Calibri"/>
                <a:ea typeface="Calibri"/>
                <a:cs typeface="Calibri"/>
                <a:sym typeface="Calibri"/>
              </a:rPr>
              <a:t>Work with insurance providers to smoothen approval process &amp; make it affordable</a:t>
            </a:r>
            <a:endParaRPr sz="2400">
              <a:latin typeface="Calibri"/>
              <a:ea typeface="Calibri"/>
              <a:cs typeface="Calibri"/>
              <a:sym typeface="Calibri"/>
            </a:endParaRPr>
          </a:p>
        </p:txBody>
      </p:sp>
      <p:sp>
        <p:nvSpPr>
          <p:cNvPr id="389" name="Google Shape;389;g2122685c930_1_143"/>
          <p:cNvSpPr txBox="1"/>
          <p:nvPr/>
        </p:nvSpPr>
        <p:spPr>
          <a:xfrm>
            <a:off x="711050" y="4029825"/>
            <a:ext cx="6605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Dexcom</a:t>
            </a:r>
            <a:endParaRPr sz="3000" b="1">
              <a:latin typeface="Calibri"/>
              <a:ea typeface="Calibri"/>
              <a:cs typeface="Calibri"/>
              <a:sym typeface="Calibri"/>
            </a:endParaRPr>
          </a:p>
        </p:txBody>
      </p:sp>
      <p:sp>
        <p:nvSpPr>
          <p:cNvPr id="390" name="Google Shape;390;g2122685c930_1_143"/>
          <p:cNvSpPr txBox="1"/>
          <p:nvPr/>
        </p:nvSpPr>
        <p:spPr>
          <a:xfrm>
            <a:off x="711050" y="4676325"/>
            <a:ext cx="6032400" cy="1790700"/>
          </a:xfrm>
          <a:prstGeom prst="rect">
            <a:avLst/>
          </a:prstGeom>
          <a:noFill/>
          <a:ln>
            <a:noFill/>
          </a:ln>
        </p:spPr>
        <p:txBody>
          <a:bodyPr spcFirstLastPara="1" wrap="square" lIns="91425" tIns="91425" rIns="91425" bIns="91425" anchor="t" anchorCtr="0">
            <a:spAutoFit/>
          </a:bodyPr>
          <a:lstStyle/>
          <a:p>
            <a:pPr marL="457200" lvl="0" indent="-381000" algn="l" rtl="0">
              <a:spcBef>
                <a:spcPts val="0"/>
              </a:spcBef>
              <a:spcAft>
                <a:spcPts val="0"/>
              </a:spcAft>
              <a:buSzPts val="2400"/>
              <a:buFont typeface="Calibri"/>
              <a:buChar char="-"/>
            </a:pPr>
            <a:r>
              <a:rPr lang="en-US" sz="2400">
                <a:latin typeface="Calibri"/>
                <a:ea typeface="Calibri"/>
                <a:cs typeface="Calibri"/>
                <a:sym typeface="Calibri"/>
              </a:rPr>
              <a:t>Add snooze button after alarm if blood glucose goes off</a:t>
            </a:r>
            <a:endParaRPr sz="2400">
              <a:latin typeface="Calibri"/>
              <a:ea typeface="Calibri"/>
              <a:cs typeface="Calibri"/>
              <a:sym typeface="Calibri"/>
            </a:endParaRPr>
          </a:p>
          <a:p>
            <a:pPr marL="457200" lvl="0" indent="-381000" algn="l" rtl="0">
              <a:spcBef>
                <a:spcPts val="1000"/>
              </a:spcBef>
              <a:spcAft>
                <a:spcPts val="0"/>
              </a:spcAft>
              <a:buSzPts val="2400"/>
              <a:buFont typeface="Calibri"/>
              <a:buChar char="-"/>
            </a:pPr>
            <a:r>
              <a:rPr lang="en-US" sz="2400">
                <a:latin typeface="Calibri"/>
                <a:ea typeface="Calibri"/>
                <a:cs typeface="Calibri"/>
                <a:sym typeface="Calibri"/>
              </a:rPr>
              <a:t>Ensure timely customer service and experience </a:t>
            </a:r>
            <a:endParaRPr sz="2400">
              <a:latin typeface="Calibri"/>
              <a:ea typeface="Calibri"/>
              <a:cs typeface="Calibri"/>
              <a:sym typeface="Calibri"/>
            </a:endParaRPr>
          </a:p>
        </p:txBody>
      </p:sp>
      <p:sp>
        <p:nvSpPr>
          <p:cNvPr id="391" name="Google Shape;391;g2122685c930_1_143"/>
          <p:cNvSpPr txBox="1"/>
          <p:nvPr/>
        </p:nvSpPr>
        <p:spPr>
          <a:xfrm>
            <a:off x="6448475" y="4099025"/>
            <a:ext cx="51558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US" sz="3000" b="1">
                <a:latin typeface="Calibri"/>
                <a:ea typeface="Calibri"/>
                <a:cs typeface="Calibri"/>
                <a:sym typeface="Calibri"/>
              </a:rPr>
              <a:t>Freestyle Libre</a:t>
            </a:r>
            <a:endParaRPr sz="3000" b="1">
              <a:latin typeface="Calibri"/>
              <a:ea typeface="Calibri"/>
              <a:cs typeface="Calibri"/>
              <a:sym typeface="Calibri"/>
            </a:endParaRPr>
          </a:p>
        </p:txBody>
      </p:sp>
      <p:sp>
        <p:nvSpPr>
          <p:cNvPr id="392" name="Google Shape;392;g2122685c930_1_143"/>
          <p:cNvSpPr txBox="1"/>
          <p:nvPr/>
        </p:nvSpPr>
        <p:spPr>
          <a:xfrm>
            <a:off x="6299400" y="4676325"/>
            <a:ext cx="5892600" cy="1790700"/>
          </a:xfrm>
          <a:prstGeom prst="rect">
            <a:avLst/>
          </a:prstGeom>
          <a:noFill/>
          <a:ln>
            <a:noFill/>
          </a:ln>
        </p:spPr>
        <p:txBody>
          <a:bodyPr spcFirstLastPara="1" wrap="square" lIns="91425" tIns="91425" rIns="91425" bIns="91425" anchor="t" anchorCtr="0">
            <a:spAutoFit/>
          </a:bodyPr>
          <a:lstStyle/>
          <a:p>
            <a:pPr marL="457200" lvl="0" indent="-381000" algn="l" rtl="0">
              <a:spcBef>
                <a:spcPts val="0"/>
              </a:spcBef>
              <a:spcAft>
                <a:spcPts val="0"/>
              </a:spcAft>
              <a:buSzPts val="2400"/>
              <a:buFont typeface="Calibri"/>
              <a:buChar char="-"/>
            </a:pPr>
            <a:r>
              <a:rPr lang="en-US" sz="2400">
                <a:latin typeface="Calibri"/>
                <a:ea typeface="Calibri"/>
                <a:cs typeface="Calibri"/>
                <a:sym typeface="Calibri"/>
              </a:rPr>
              <a:t>Reduce calibration time, on par with Dexcom</a:t>
            </a:r>
            <a:endParaRPr sz="2400">
              <a:latin typeface="Calibri"/>
              <a:ea typeface="Calibri"/>
              <a:cs typeface="Calibri"/>
              <a:sym typeface="Calibri"/>
            </a:endParaRPr>
          </a:p>
          <a:p>
            <a:pPr marL="457200" lvl="0" indent="-381000" algn="l" rtl="0">
              <a:spcBef>
                <a:spcPts val="1000"/>
              </a:spcBef>
              <a:spcAft>
                <a:spcPts val="0"/>
              </a:spcAft>
              <a:buSzPts val="2400"/>
              <a:buFont typeface="Calibri"/>
              <a:buChar char="-"/>
            </a:pPr>
            <a:r>
              <a:rPr lang="en-US" sz="2400">
                <a:latin typeface="Calibri"/>
                <a:ea typeface="Calibri"/>
                <a:cs typeface="Calibri"/>
                <a:sym typeface="Calibri"/>
              </a:rPr>
              <a:t>Improve reading accuracy as there are discrepancies currently</a:t>
            </a:r>
            <a:endParaRPr sz="2400">
              <a:latin typeface="Calibri"/>
              <a:ea typeface="Calibri"/>
              <a:cs typeface="Calibri"/>
              <a:sym typeface="Calibri"/>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97"/>
        <p:cNvGrpSpPr/>
        <p:nvPr/>
      </p:nvGrpSpPr>
      <p:grpSpPr>
        <a:xfrm>
          <a:off x="0" y="0"/>
          <a:ext cx="0" cy="0"/>
          <a:chOff x="0" y="0"/>
          <a:chExt cx="0" cy="0"/>
        </a:xfrm>
      </p:grpSpPr>
      <p:sp>
        <p:nvSpPr>
          <p:cNvPr id="398" name="Google Shape;398;g2122685c930_1_39"/>
          <p:cNvSpPr txBox="1">
            <a:spLocks noGrp="1"/>
          </p:cNvSpPr>
          <p:nvPr>
            <p:ph type="title"/>
          </p:nvPr>
        </p:nvSpPr>
        <p:spPr>
          <a:xfrm>
            <a:off x="838200" y="578025"/>
            <a:ext cx="10515600" cy="55629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sz="7000" b="1"/>
              <a:t>Thank You!</a:t>
            </a:r>
            <a:endParaRPr sz="7000" b="1"/>
          </a:p>
          <a:p>
            <a:pPr marL="0" lvl="0" indent="0" algn="ctr" rtl="0">
              <a:lnSpc>
                <a:spcPct val="90000"/>
              </a:lnSpc>
              <a:spcBef>
                <a:spcPts val="0"/>
              </a:spcBef>
              <a:spcAft>
                <a:spcPts val="0"/>
              </a:spcAft>
              <a:buSzPts val="1800"/>
              <a:buNone/>
            </a:pPr>
            <a:r>
              <a:rPr lang="en-US"/>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g2122685c930_0_0"/>
          <p:cNvSpPr txBox="1">
            <a:spLocks noGrp="1"/>
          </p:cNvSpPr>
          <p:nvPr>
            <p:ph type="title"/>
          </p:nvPr>
        </p:nvSpPr>
        <p:spPr>
          <a:xfrm>
            <a:off x="551875" y="1756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Background &amp; Approach</a:t>
            </a:r>
            <a:endParaRPr/>
          </a:p>
        </p:txBody>
      </p:sp>
      <p:sp>
        <p:nvSpPr>
          <p:cNvPr id="115" name="Google Shape;115;g2122685c930_0_0"/>
          <p:cNvSpPr txBox="1"/>
          <p:nvPr/>
        </p:nvSpPr>
        <p:spPr>
          <a:xfrm>
            <a:off x="618475" y="1754650"/>
            <a:ext cx="7362600" cy="42483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Diabetes</a:t>
            </a:r>
            <a:endParaRPr sz="2400" b="1"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Body can’t use or produce insulin</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No cure but can be managed</a:t>
            </a: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Continuous Glucose Monitoring (CGM)</a:t>
            </a:r>
            <a:endParaRPr sz="2400" b="1"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Solution for real-time tracking of glucose levels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Dexcom and FreeStyle Libre are two popular products</a:t>
            </a: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endParaRPr sz="2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chemeClr val="dk1"/>
                </a:solidFill>
                <a:latin typeface="Calibri"/>
                <a:ea typeface="Calibri"/>
                <a:cs typeface="Calibri"/>
                <a:sym typeface="Calibri"/>
              </a:rPr>
              <a:t>Social Media Analysis for Product Improvements</a:t>
            </a:r>
            <a:endParaRPr sz="2400" b="1" i="0" u="none" strike="noStrike" cap="none">
              <a:solidFill>
                <a:schemeClr val="dk1"/>
              </a:solidFill>
              <a:latin typeface="Calibri"/>
              <a:ea typeface="Calibri"/>
              <a:cs typeface="Calibri"/>
              <a:sym typeface="Calibri"/>
            </a:endParaRPr>
          </a:p>
          <a:p>
            <a:pPr marL="457200" marR="0" lvl="0" indent="-381000" algn="l" rtl="0">
              <a:lnSpc>
                <a:spcPct val="100000"/>
              </a:lnSpc>
              <a:spcBef>
                <a:spcPts val="0"/>
              </a:spcBef>
              <a:spcAft>
                <a:spcPts val="0"/>
              </a:spcAft>
              <a:buClr>
                <a:schemeClr val="dk1"/>
              </a:buClr>
              <a:buSzPts val="2400"/>
              <a:buFont typeface="Calibri"/>
              <a:buChar char="-"/>
            </a:pPr>
            <a:r>
              <a:rPr lang="en-US" sz="2400" b="0" i="0" u="none" strike="noStrike" cap="none">
                <a:solidFill>
                  <a:schemeClr val="dk1"/>
                </a:solidFill>
                <a:latin typeface="Calibri"/>
                <a:ea typeface="Calibri"/>
                <a:cs typeface="Calibri"/>
                <a:sym typeface="Calibri"/>
              </a:rPr>
              <a:t>Twitter, blogs, forums can be analyzed to gather sentiments and understand customer expectations</a:t>
            </a:r>
            <a:endParaRPr sz="2400" b="0" i="0" u="none" strike="noStrike" cap="none">
              <a:solidFill>
                <a:schemeClr val="dk1"/>
              </a:solidFill>
              <a:latin typeface="Calibri"/>
              <a:ea typeface="Calibri"/>
              <a:cs typeface="Calibri"/>
              <a:sym typeface="Calibri"/>
            </a:endParaRPr>
          </a:p>
        </p:txBody>
      </p:sp>
      <p:pic>
        <p:nvPicPr>
          <p:cNvPr id="116" name="Google Shape;116;g2122685c930_0_0"/>
          <p:cNvPicPr preferRelativeResize="0"/>
          <p:nvPr/>
        </p:nvPicPr>
        <p:blipFill rotWithShape="1">
          <a:blip r:embed="rId3">
            <a:alphaModFix/>
          </a:blip>
          <a:srcRect/>
          <a:stretch/>
        </p:blipFill>
        <p:spPr>
          <a:xfrm>
            <a:off x="7675550" y="1395950"/>
            <a:ext cx="2209800" cy="1257300"/>
          </a:xfrm>
          <a:prstGeom prst="rect">
            <a:avLst/>
          </a:prstGeom>
          <a:noFill/>
          <a:ln>
            <a:noFill/>
          </a:ln>
        </p:spPr>
      </p:pic>
      <p:pic>
        <p:nvPicPr>
          <p:cNvPr id="117" name="Google Shape;117;g2122685c930_0_0"/>
          <p:cNvPicPr preferRelativeResize="0"/>
          <p:nvPr/>
        </p:nvPicPr>
        <p:blipFill rotWithShape="1">
          <a:blip r:embed="rId4">
            <a:alphaModFix/>
          </a:blip>
          <a:srcRect/>
          <a:stretch/>
        </p:blipFill>
        <p:spPr>
          <a:xfrm>
            <a:off x="7675550" y="2931800"/>
            <a:ext cx="2362200" cy="533400"/>
          </a:xfrm>
          <a:prstGeom prst="rect">
            <a:avLst/>
          </a:prstGeom>
          <a:noFill/>
          <a:ln>
            <a:noFill/>
          </a:ln>
        </p:spPr>
      </p:pic>
      <p:pic>
        <p:nvPicPr>
          <p:cNvPr id="118" name="Google Shape;118;g2122685c930_0_0"/>
          <p:cNvPicPr preferRelativeResize="0"/>
          <p:nvPr/>
        </p:nvPicPr>
        <p:blipFill rotWithShape="1">
          <a:blip r:embed="rId5">
            <a:alphaModFix/>
          </a:blip>
          <a:srcRect/>
          <a:stretch/>
        </p:blipFill>
        <p:spPr>
          <a:xfrm>
            <a:off x="10037750" y="1201000"/>
            <a:ext cx="2058687" cy="2766875"/>
          </a:xfrm>
          <a:prstGeom prst="rect">
            <a:avLst/>
          </a:prstGeom>
          <a:noFill/>
          <a:ln>
            <a:noFill/>
          </a:ln>
        </p:spPr>
      </p:pic>
      <p:pic>
        <p:nvPicPr>
          <p:cNvPr id="119" name="Google Shape;119;g2122685c930_0_0"/>
          <p:cNvPicPr preferRelativeResize="0"/>
          <p:nvPr/>
        </p:nvPicPr>
        <p:blipFill rotWithShape="1">
          <a:blip r:embed="rId6">
            <a:alphaModFix/>
          </a:blip>
          <a:srcRect/>
          <a:stretch/>
        </p:blipFill>
        <p:spPr>
          <a:xfrm>
            <a:off x="8039225" y="4525475"/>
            <a:ext cx="3818899" cy="113417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3"/>
          <p:cNvSpPr txBox="1"/>
          <p:nvPr/>
        </p:nvSpPr>
        <p:spPr>
          <a:xfrm>
            <a:off x="419100" y="2490483"/>
            <a:ext cx="11353800" cy="1325563"/>
          </a:xfrm>
          <a:prstGeom prst="rect">
            <a:avLst/>
          </a:prstGeom>
          <a:noFill/>
          <a:ln>
            <a:noFill/>
          </a:ln>
        </p:spPr>
        <p:txBody>
          <a:bodyPr spcFirstLastPara="1" wrap="square" lIns="91425" tIns="45700" rIns="91425" bIns="45700" anchor="ctr" anchorCtr="0">
            <a:normAutofit/>
          </a:bodyPr>
          <a:lstStyle/>
          <a:p>
            <a:pPr marL="0" marR="0" lvl="0" indent="0" algn="ctr" rtl="0">
              <a:lnSpc>
                <a:spcPct val="90000"/>
              </a:lnSpc>
              <a:spcBef>
                <a:spcPts val="0"/>
              </a:spcBef>
              <a:spcAft>
                <a:spcPts val="0"/>
              </a:spcAft>
              <a:buClr>
                <a:srgbClr val="757070"/>
              </a:buClr>
              <a:buSzPts val="4400"/>
              <a:buFont typeface="Verdana"/>
              <a:buNone/>
            </a:pPr>
            <a:r>
              <a:rPr lang="en-US" sz="4400" b="0" i="0" u="none" strike="noStrike" cap="none">
                <a:solidFill>
                  <a:srgbClr val="757070"/>
                </a:solidFill>
                <a:latin typeface="Verdana"/>
                <a:ea typeface="Verdana"/>
                <a:cs typeface="Verdana"/>
                <a:sym typeface="Verdana"/>
              </a:rPr>
              <a:t>Diabetes -&gt; CGMs -&gt; Improved health</a:t>
            </a:r>
            <a:endParaRPr sz="4400" b="0" i="0" u="none" strike="noStrike" cap="none">
              <a:solidFill>
                <a:schemeClr val="dk1"/>
              </a:solidFill>
              <a:latin typeface="Calibri"/>
              <a:ea typeface="Calibri"/>
              <a:cs typeface="Calibri"/>
              <a:sym typeface="Calibri"/>
            </a:endParaRPr>
          </a:p>
        </p:txBody>
      </p:sp>
      <p:sp>
        <p:nvSpPr>
          <p:cNvPr id="126" name="Google Shape;126;p3"/>
          <p:cNvSpPr txBox="1"/>
          <p:nvPr/>
        </p:nvSpPr>
        <p:spPr>
          <a:xfrm>
            <a:off x="0" y="6195420"/>
            <a:ext cx="11396068" cy="900246"/>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757070"/>
                </a:solidFill>
                <a:latin typeface="Cambria"/>
                <a:ea typeface="Cambria"/>
                <a:cs typeface="Cambria"/>
                <a:sym typeface="Cambria"/>
              </a:rPr>
              <a:t>Source: </a:t>
            </a:r>
            <a:endParaRPr sz="1050" b="0" i="0" u="none" strike="noStrike" cap="none">
              <a:solidFill>
                <a:srgbClr val="757070"/>
              </a:solidFill>
              <a:latin typeface="Cambria"/>
              <a:ea typeface="Cambria"/>
              <a:cs typeface="Cambria"/>
              <a:sym typeface="Cambria"/>
            </a:endParaRPr>
          </a:p>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757070"/>
                </a:solidFill>
                <a:latin typeface="Cambria"/>
                <a:ea typeface="Cambria"/>
                <a:cs typeface="Cambria"/>
                <a:sym typeface="Cambria"/>
              </a:rPr>
              <a:t>Battelino T, Conget I, Olsen B, et al. The use and efficacy of CGM in monitoring in type 1 diabetes treated with insulin pump therapy: a randomized controlled trial. </a:t>
            </a:r>
            <a:r>
              <a:rPr lang="en-US" sz="1050" b="0" i="1" u="none" strike="noStrike" cap="none">
                <a:solidFill>
                  <a:srgbClr val="757070"/>
                </a:solidFill>
                <a:latin typeface="Cambria"/>
                <a:ea typeface="Cambria"/>
                <a:cs typeface="Cambria"/>
                <a:sym typeface="Cambria"/>
              </a:rPr>
              <a:t>Diabetologia</a:t>
            </a:r>
            <a:r>
              <a:rPr lang="en-US" sz="1050" b="0" i="0" u="none" strike="noStrike" cap="none">
                <a:solidFill>
                  <a:srgbClr val="757070"/>
                </a:solidFill>
                <a:latin typeface="Cambria"/>
                <a:ea typeface="Cambria"/>
                <a:cs typeface="Cambria"/>
                <a:sym typeface="Cambria"/>
              </a:rPr>
              <a:t>. 2012;55:3155-3162</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50"/>
              <a:buFont typeface="Arial"/>
              <a:buNone/>
            </a:pPr>
            <a:r>
              <a:rPr lang="en-US" sz="1050" b="0" i="0" u="none" strike="noStrike" cap="none">
                <a:solidFill>
                  <a:srgbClr val="757070"/>
                </a:solidFill>
                <a:latin typeface="Cambria"/>
                <a:ea typeface="Cambria"/>
                <a:cs typeface="Cambria"/>
                <a:sym typeface="Cambria"/>
              </a:rPr>
              <a:t>Lanning M, Tanenbaum M, Barriers to Continuous Glucose Monitoring in People With Type 1 Diabetes: Clinician Perspectives:  </a:t>
            </a:r>
            <a:r>
              <a:rPr lang="en-US" sz="1050" b="0" i="0" u="none" strike="noStrike" cap="none">
                <a:solidFill>
                  <a:srgbClr val="757070"/>
                </a:solidFill>
                <a:latin typeface="Calibri"/>
                <a:ea typeface="Calibri"/>
                <a:cs typeface="Calibri"/>
                <a:sym typeface="Calibri"/>
              </a:rPr>
              <a:t>https://www.ncbi.nlm.nih.gov/pmc/articles/PMC7666603/</a:t>
            </a:r>
            <a:endParaRPr sz="1400" b="0" i="0" u="none" strike="noStrike" cap="none">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757070"/>
              </a:solidFill>
              <a:latin typeface="Cambria"/>
              <a:ea typeface="Cambria"/>
              <a:cs typeface="Cambria"/>
              <a:sym typeface="Cambria"/>
            </a:endParaRPr>
          </a:p>
          <a:p>
            <a:pPr marL="0" marR="0" lvl="0" indent="0" algn="l" rtl="0">
              <a:lnSpc>
                <a:spcPct val="100000"/>
              </a:lnSpc>
              <a:spcBef>
                <a:spcPts val="0"/>
              </a:spcBef>
              <a:spcAft>
                <a:spcPts val="0"/>
              </a:spcAft>
              <a:buClr>
                <a:srgbClr val="000000"/>
              </a:buClr>
              <a:buSzPts val="1050"/>
              <a:buFont typeface="Arial"/>
              <a:buNone/>
            </a:pPr>
            <a:endParaRPr sz="1050" b="0" i="0" u="none" strike="noStrike" cap="none">
              <a:solidFill>
                <a:srgbClr val="757070"/>
              </a:solidFill>
              <a:latin typeface="Calibri"/>
              <a:ea typeface="Calibri"/>
              <a:cs typeface="Calibri"/>
              <a:sym typeface="Calibri"/>
            </a:endParaRPr>
          </a:p>
        </p:txBody>
      </p:sp>
      <p:grpSp>
        <p:nvGrpSpPr>
          <p:cNvPr id="127" name="Google Shape;127;p3"/>
          <p:cNvGrpSpPr/>
          <p:nvPr/>
        </p:nvGrpSpPr>
        <p:grpSpPr>
          <a:xfrm>
            <a:off x="4131340" y="2719449"/>
            <a:ext cx="5665990" cy="3143283"/>
            <a:chOff x="4153374" y="1662544"/>
            <a:chExt cx="5665990" cy="3143283"/>
          </a:xfrm>
        </p:grpSpPr>
        <p:grpSp>
          <p:nvGrpSpPr>
            <p:cNvPr id="128" name="Google Shape;128;p3"/>
            <p:cNvGrpSpPr/>
            <p:nvPr/>
          </p:nvGrpSpPr>
          <p:grpSpPr>
            <a:xfrm>
              <a:off x="4885707" y="1662544"/>
              <a:ext cx="3861460" cy="2410693"/>
              <a:chOff x="4885707" y="1662544"/>
              <a:chExt cx="3861460" cy="2410693"/>
            </a:xfrm>
          </p:grpSpPr>
          <p:cxnSp>
            <p:nvCxnSpPr>
              <p:cNvPr id="129" name="Google Shape;129;p3"/>
              <p:cNvCxnSpPr/>
              <p:nvPr/>
            </p:nvCxnSpPr>
            <p:spPr>
              <a:xfrm>
                <a:off x="6816437" y="1662544"/>
                <a:ext cx="0" cy="1294412"/>
              </a:xfrm>
              <a:prstGeom prst="straightConnector1">
                <a:avLst/>
              </a:prstGeom>
              <a:noFill/>
              <a:ln w="76200" cap="flat" cmpd="sng">
                <a:solidFill>
                  <a:srgbClr val="FF0000"/>
                </a:solidFill>
                <a:prstDash val="solid"/>
                <a:miter lim="800000"/>
                <a:headEnd type="none" w="sm" len="sm"/>
                <a:tailEnd type="none" w="sm" len="sm"/>
              </a:ln>
            </p:spPr>
          </p:cxnSp>
          <p:cxnSp>
            <p:nvCxnSpPr>
              <p:cNvPr id="130" name="Google Shape;130;p3"/>
              <p:cNvCxnSpPr/>
              <p:nvPr/>
            </p:nvCxnSpPr>
            <p:spPr>
              <a:xfrm rot="10800000">
                <a:off x="4885707" y="2956956"/>
                <a:ext cx="3861460" cy="0"/>
              </a:xfrm>
              <a:prstGeom prst="straightConnector1">
                <a:avLst/>
              </a:prstGeom>
              <a:noFill/>
              <a:ln w="76200" cap="flat" cmpd="sng">
                <a:solidFill>
                  <a:srgbClr val="FF0000"/>
                </a:solidFill>
                <a:prstDash val="solid"/>
                <a:miter lim="800000"/>
                <a:headEnd type="none" w="sm" len="sm"/>
                <a:tailEnd type="none" w="sm" len="sm"/>
              </a:ln>
            </p:spPr>
          </p:cxnSp>
          <p:cxnSp>
            <p:nvCxnSpPr>
              <p:cNvPr id="131" name="Google Shape;131;p3"/>
              <p:cNvCxnSpPr/>
              <p:nvPr/>
            </p:nvCxnSpPr>
            <p:spPr>
              <a:xfrm>
                <a:off x="4885707" y="2921331"/>
                <a:ext cx="0" cy="1151906"/>
              </a:xfrm>
              <a:prstGeom prst="straightConnector1">
                <a:avLst/>
              </a:prstGeom>
              <a:noFill/>
              <a:ln w="76200" cap="flat" cmpd="sng">
                <a:solidFill>
                  <a:srgbClr val="FF0000"/>
                </a:solidFill>
                <a:prstDash val="solid"/>
                <a:miter lim="800000"/>
                <a:headEnd type="none" w="sm" len="sm"/>
                <a:tailEnd type="none" w="sm" len="sm"/>
              </a:ln>
            </p:spPr>
          </p:cxnSp>
          <p:cxnSp>
            <p:nvCxnSpPr>
              <p:cNvPr id="132" name="Google Shape;132;p3"/>
              <p:cNvCxnSpPr/>
              <p:nvPr/>
            </p:nvCxnSpPr>
            <p:spPr>
              <a:xfrm>
                <a:off x="8714510" y="2921331"/>
                <a:ext cx="0" cy="1151906"/>
              </a:xfrm>
              <a:prstGeom prst="straightConnector1">
                <a:avLst/>
              </a:prstGeom>
              <a:noFill/>
              <a:ln w="76200" cap="flat" cmpd="sng">
                <a:solidFill>
                  <a:srgbClr val="FF0000"/>
                </a:solidFill>
                <a:prstDash val="solid"/>
                <a:miter lim="800000"/>
                <a:headEnd type="none" w="sm" len="sm"/>
                <a:tailEnd type="none" w="sm" len="sm"/>
              </a:ln>
            </p:spPr>
          </p:cxnSp>
        </p:grpSp>
        <p:sp>
          <p:nvSpPr>
            <p:cNvPr id="133" name="Google Shape;133;p3"/>
            <p:cNvSpPr txBox="1"/>
            <p:nvPr/>
          </p:nvSpPr>
          <p:spPr>
            <a:xfrm>
              <a:off x="7141836" y="4278862"/>
              <a:ext cx="2677528"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chemeClr val="dk1"/>
                  </a:solidFill>
                  <a:latin typeface="Calibri"/>
                  <a:ea typeface="Calibri"/>
                  <a:cs typeface="Calibri"/>
                  <a:sym typeface="Calibri"/>
                </a:rPr>
                <a:t>Barriers to Usage</a:t>
              </a:r>
              <a:endParaRPr sz="1400" b="0" i="0" u="none" strike="noStrike" cap="none">
                <a:solidFill>
                  <a:srgbClr val="000000"/>
                </a:solidFill>
                <a:latin typeface="Arial"/>
                <a:ea typeface="Arial"/>
                <a:cs typeface="Arial"/>
                <a:sym typeface="Arial"/>
              </a:endParaRPr>
            </a:p>
          </p:txBody>
        </p:sp>
        <p:sp>
          <p:nvSpPr>
            <p:cNvPr id="134" name="Google Shape;134;p3"/>
            <p:cNvSpPr txBox="1"/>
            <p:nvPr/>
          </p:nvSpPr>
          <p:spPr>
            <a:xfrm>
              <a:off x="4153374" y="4282607"/>
              <a:ext cx="1372060"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dirty="0">
                  <a:solidFill>
                    <a:schemeClr val="dk1"/>
                  </a:solidFill>
                  <a:latin typeface="Calibri"/>
                  <a:ea typeface="Calibri"/>
                  <a:cs typeface="Calibri"/>
                  <a:sym typeface="Calibri"/>
                </a:rPr>
                <a:t>Efficacy</a:t>
              </a:r>
              <a:endParaRPr sz="1400" b="0" i="0" u="none" strike="noStrike" cap="none" dirty="0">
                <a:solidFill>
                  <a:srgbClr val="000000"/>
                </a:solidFill>
                <a:latin typeface="Arial"/>
                <a:ea typeface="Arial"/>
                <a:cs typeface="Arial"/>
                <a:sym typeface="Arial"/>
              </a:endParaRPr>
            </a:p>
          </p:txBody>
        </p:sp>
      </p:grpSp>
      <p:sp>
        <p:nvSpPr>
          <p:cNvPr id="135" name="Google Shape;135;p3"/>
          <p:cNvSpPr txBox="1">
            <a:spLocks noGrp="1"/>
          </p:cNvSpPr>
          <p:nvPr>
            <p:ph type="title"/>
          </p:nvPr>
        </p:nvSpPr>
        <p:spPr>
          <a:xfrm>
            <a:off x="631775" y="4266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Problem at Hand</a:t>
            </a: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fade">
                                      <p:cBhvr>
                                        <p:cTn id="7" dur="500"/>
                                        <p:tgtEl>
                                          <p:spTgt spid="1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0"/>
        <p:cNvGrpSpPr/>
        <p:nvPr/>
      </p:nvGrpSpPr>
      <p:grpSpPr>
        <a:xfrm>
          <a:off x="0" y="0"/>
          <a:ext cx="0" cy="0"/>
          <a:chOff x="0" y="0"/>
          <a:chExt cx="0" cy="0"/>
        </a:xfrm>
      </p:grpSpPr>
      <p:sp>
        <p:nvSpPr>
          <p:cNvPr id="141" name="Google Shape;141;g2122685c930_0_15"/>
          <p:cNvSpPr txBox="1">
            <a:spLocks noGrp="1"/>
          </p:cNvSpPr>
          <p:nvPr>
            <p:ph type="title"/>
          </p:nvPr>
        </p:nvSpPr>
        <p:spPr>
          <a:xfrm>
            <a:off x="838200" y="365125"/>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Project Goal</a:t>
            </a:r>
            <a:endParaRPr/>
          </a:p>
        </p:txBody>
      </p:sp>
      <p:sp>
        <p:nvSpPr>
          <p:cNvPr id="142" name="Google Shape;142;g2122685c930_0_15"/>
          <p:cNvSpPr txBox="1"/>
          <p:nvPr/>
        </p:nvSpPr>
        <p:spPr>
          <a:xfrm>
            <a:off x="792325" y="2500325"/>
            <a:ext cx="64794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p:txBody>
      </p:sp>
      <p:sp>
        <p:nvSpPr>
          <p:cNvPr id="143" name="Google Shape;143;g2122685c930_0_15"/>
          <p:cNvSpPr txBox="1"/>
          <p:nvPr/>
        </p:nvSpPr>
        <p:spPr>
          <a:xfrm>
            <a:off x="928925" y="2305350"/>
            <a:ext cx="4874100" cy="22473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Understand</a:t>
            </a:r>
            <a:r>
              <a:rPr lang="en-US" sz="1400" b="0" i="0" u="none" strike="noStrike" cap="none">
                <a:solidFill>
                  <a:srgbClr val="000000"/>
                </a:solidFill>
                <a:latin typeface="Calibri"/>
                <a:ea typeface="Calibri"/>
                <a:cs typeface="Calibri"/>
                <a:sym typeface="Calibri"/>
              </a:rPr>
              <a:t> </a:t>
            </a: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Customer expectations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User behavior</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Pain points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Perceived Benefits</a:t>
            </a:r>
            <a:endParaRPr sz="2400" b="0" i="0" u="none" strike="noStrike" cap="none">
              <a:solidFill>
                <a:srgbClr val="000000"/>
              </a:solidFill>
              <a:latin typeface="Calibri"/>
              <a:ea typeface="Calibri"/>
              <a:cs typeface="Calibri"/>
              <a:sym typeface="Calibri"/>
            </a:endParaRPr>
          </a:p>
        </p:txBody>
      </p:sp>
      <p:sp>
        <p:nvSpPr>
          <p:cNvPr id="144" name="Google Shape;144;g2122685c930_0_15"/>
          <p:cNvSpPr txBox="1"/>
          <p:nvPr/>
        </p:nvSpPr>
        <p:spPr>
          <a:xfrm>
            <a:off x="6735150" y="2674800"/>
            <a:ext cx="4874100" cy="1508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2400"/>
              <a:buFont typeface="Arial"/>
              <a:buNone/>
            </a:pPr>
            <a:r>
              <a:rPr lang="en-US" sz="2400" b="1" i="0" u="none" strike="noStrike" cap="none">
                <a:solidFill>
                  <a:srgbClr val="000000"/>
                </a:solidFill>
                <a:latin typeface="Calibri"/>
                <a:ea typeface="Calibri"/>
                <a:cs typeface="Calibri"/>
                <a:sym typeface="Calibri"/>
              </a:rPr>
              <a:t>Recommendations</a:t>
            </a:r>
            <a:r>
              <a:rPr lang="en-US" sz="1400" b="0" i="0" u="none" strike="noStrike" cap="none">
                <a:solidFill>
                  <a:srgbClr val="000000"/>
                </a:solidFill>
                <a:latin typeface="Calibri"/>
                <a:ea typeface="Calibri"/>
                <a:cs typeface="Calibri"/>
                <a:sym typeface="Calibri"/>
              </a:rPr>
              <a:t> </a:t>
            </a:r>
            <a:endParaRPr sz="1400" b="0" i="0" u="none" strike="noStrike" cap="none">
              <a:solidFill>
                <a:srgbClr val="000000"/>
              </a:solidFill>
              <a:latin typeface="Calibri"/>
              <a:ea typeface="Calibri"/>
              <a:cs typeface="Calibri"/>
              <a:sym typeface="Calibri"/>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Overall CGM patient expectations</a:t>
            </a:r>
            <a:endParaRPr sz="2400" b="0" i="0" u="none" strike="noStrike" cap="none">
              <a:solidFill>
                <a:srgbClr val="000000"/>
              </a:solidFill>
              <a:latin typeface="Calibri"/>
              <a:ea typeface="Calibri"/>
              <a:cs typeface="Calibri"/>
              <a:sym typeface="Calibri"/>
            </a:endParaRPr>
          </a:p>
          <a:p>
            <a:pPr marL="457200" marR="0" lvl="0" indent="-381000" algn="l" rtl="0">
              <a:lnSpc>
                <a:spcPct val="100000"/>
              </a:lnSpc>
              <a:spcBef>
                <a:spcPts val="0"/>
              </a:spcBef>
              <a:spcAft>
                <a:spcPts val="0"/>
              </a:spcAft>
              <a:buClr>
                <a:srgbClr val="000000"/>
              </a:buClr>
              <a:buSzPts val="2400"/>
              <a:buFont typeface="Calibri"/>
              <a:buChar char="-"/>
            </a:pPr>
            <a:r>
              <a:rPr lang="en-US" sz="2400" b="0" i="0" u="none" strike="noStrike" cap="none">
                <a:solidFill>
                  <a:srgbClr val="000000"/>
                </a:solidFill>
                <a:latin typeface="Calibri"/>
                <a:ea typeface="Calibri"/>
                <a:cs typeface="Calibri"/>
                <a:sym typeface="Calibri"/>
              </a:rPr>
              <a:t>Product-specific features</a:t>
            </a:r>
            <a:endParaRPr sz="2400" b="0" i="0" u="none" strike="noStrike" cap="none">
              <a:solidFill>
                <a:srgbClr val="000000"/>
              </a:solidFill>
              <a:latin typeface="Calibri"/>
              <a:ea typeface="Calibri"/>
              <a:cs typeface="Calibri"/>
              <a:sym typeface="Calibri"/>
            </a:endParaRPr>
          </a:p>
        </p:txBody>
      </p:sp>
      <p:cxnSp>
        <p:nvCxnSpPr>
          <p:cNvPr id="145" name="Google Shape;145;g2122685c930_0_15"/>
          <p:cNvCxnSpPr>
            <a:stCxn id="143" idx="3"/>
            <a:endCxn id="144" idx="1"/>
          </p:cNvCxnSpPr>
          <p:nvPr/>
        </p:nvCxnSpPr>
        <p:spPr>
          <a:xfrm>
            <a:off x="5803025" y="3429000"/>
            <a:ext cx="932100" cy="0"/>
          </a:xfrm>
          <a:prstGeom prst="straightConnector1">
            <a:avLst/>
          </a:prstGeom>
          <a:noFill/>
          <a:ln w="38100" cap="flat" cmpd="sng">
            <a:solidFill>
              <a:schemeClr val="dk2"/>
            </a:solidFill>
            <a:prstDash val="solid"/>
            <a:round/>
            <a:headEnd type="none" w="sm" len="sm"/>
            <a:tailEnd type="triangle" w="med" len="med"/>
          </a:ln>
        </p:spPr>
      </p:cxnSp>
      <p:pic>
        <p:nvPicPr>
          <p:cNvPr id="146" name="Google Shape;146;g2122685c930_0_15" descr="How Social Listening Can Add Value To Your Customer Experience?"/>
          <p:cNvPicPr preferRelativeResize="0"/>
          <p:nvPr/>
        </p:nvPicPr>
        <p:blipFill rotWithShape="1">
          <a:blip r:embed="rId3">
            <a:alphaModFix/>
          </a:blip>
          <a:srcRect/>
          <a:stretch/>
        </p:blipFill>
        <p:spPr>
          <a:xfrm>
            <a:off x="4427185" y="4791080"/>
            <a:ext cx="3337626" cy="18774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1"/>
        <p:cNvGrpSpPr/>
        <p:nvPr/>
      </p:nvGrpSpPr>
      <p:grpSpPr>
        <a:xfrm>
          <a:off x="0" y="0"/>
          <a:ext cx="0" cy="0"/>
          <a:chOff x="0" y="0"/>
          <a:chExt cx="0" cy="0"/>
        </a:xfrm>
      </p:grpSpPr>
      <p:sp>
        <p:nvSpPr>
          <p:cNvPr id="152" name="Google Shape;152;p4"/>
          <p:cNvSpPr txBox="1">
            <a:spLocks noGrp="1"/>
          </p:cNvSpPr>
          <p:nvPr>
            <p:ph type="title"/>
          </p:nvPr>
        </p:nvSpPr>
        <p:spPr>
          <a:xfrm>
            <a:off x="0" y="2766225"/>
            <a:ext cx="3358500" cy="1325700"/>
          </a:xfrm>
          <a:prstGeom prst="rect">
            <a:avLst/>
          </a:prstGeom>
          <a:noFill/>
          <a:ln>
            <a:noFill/>
          </a:ln>
        </p:spPr>
        <p:txBody>
          <a:bodyPr spcFirstLastPara="1" wrap="square" lIns="91425" tIns="45700" rIns="91425" bIns="45700" anchor="ctr" anchorCtr="0">
            <a:noAutofit/>
          </a:bodyPr>
          <a:lstStyle/>
          <a:p>
            <a:pPr marL="0" lvl="0" indent="0" algn="l" rtl="0">
              <a:lnSpc>
                <a:spcPct val="90000"/>
              </a:lnSpc>
              <a:spcBef>
                <a:spcPts val="0"/>
              </a:spcBef>
              <a:spcAft>
                <a:spcPts val="0"/>
              </a:spcAft>
              <a:buClr>
                <a:schemeClr val="dk1"/>
              </a:buClr>
              <a:buSzPts val="4400"/>
              <a:buFont typeface="Calibri"/>
              <a:buNone/>
            </a:pPr>
            <a:r>
              <a:rPr lang="en-US" sz="4700"/>
              <a:t>Beneficiaries</a:t>
            </a:r>
            <a:endParaRPr sz="4700"/>
          </a:p>
        </p:txBody>
      </p:sp>
      <p:sp>
        <p:nvSpPr>
          <p:cNvPr id="153" name="Google Shape;153;p4"/>
          <p:cNvSpPr txBox="1"/>
          <p:nvPr/>
        </p:nvSpPr>
        <p:spPr>
          <a:xfrm>
            <a:off x="3003290" y="1255515"/>
            <a:ext cx="3874587"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7F7F7F"/>
                </a:solidFill>
                <a:latin typeface="Calibri"/>
                <a:ea typeface="Calibri"/>
                <a:cs typeface="Calibri"/>
                <a:sym typeface="Calibri"/>
              </a:rPr>
              <a:t>1. Manufacturers of CGM</a:t>
            </a:r>
            <a:endParaRPr sz="1400" b="0" i="0" u="none" strike="noStrike" cap="none">
              <a:solidFill>
                <a:srgbClr val="7F7F7F"/>
              </a:solidFill>
              <a:latin typeface="Arial"/>
              <a:ea typeface="Arial"/>
              <a:cs typeface="Arial"/>
              <a:sym typeface="Arial"/>
            </a:endParaRPr>
          </a:p>
        </p:txBody>
      </p:sp>
      <p:pic>
        <p:nvPicPr>
          <p:cNvPr id="154" name="Google Shape;154;p4"/>
          <p:cNvPicPr preferRelativeResize="0"/>
          <p:nvPr/>
        </p:nvPicPr>
        <p:blipFill rotWithShape="1">
          <a:blip r:embed="rId3">
            <a:alphaModFix/>
          </a:blip>
          <a:srcRect/>
          <a:stretch/>
        </p:blipFill>
        <p:spPr>
          <a:xfrm>
            <a:off x="6771862" y="121091"/>
            <a:ext cx="5152336" cy="2494815"/>
          </a:xfrm>
          <a:prstGeom prst="rect">
            <a:avLst/>
          </a:prstGeom>
          <a:noFill/>
          <a:ln>
            <a:noFill/>
          </a:ln>
        </p:spPr>
      </p:pic>
      <p:pic>
        <p:nvPicPr>
          <p:cNvPr id="155" name="Google Shape;155;p4" descr="People Images - Free Download on Freepik"/>
          <p:cNvPicPr preferRelativeResize="0"/>
          <p:nvPr/>
        </p:nvPicPr>
        <p:blipFill rotWithShape="1">
          <a:blip r:embed="rId4">
            <a:alphaModFix/>
          </a:blip>
          <a:srcRect t="14686" b="19351"/>
          <a:stretch/>
        </p:blipFill>
        <p:spPr>
          <a:xfrm>
            <a:off x="6361043" y="4393061"/>
            <a:ext cx="6202018" cy="2556925"/>
          </a:xfrm>
          <a:prstGeom prst="rect">
            <a:avLst/>
          </a:prstGeom>
          <a:noFill/>
          <a:ln>
            <a:noFill/>
          </a:ln>
        </p:spPr>
      </p:pic>
      <p:pic>
        <p:nvPicPr>
          <p:cNvPr id="156" name="Google Shape;156;p4" descr="Politicians Royalty Free Vector Image - VectorStock"/>
          <p:cNvPicPr preferRelativeResize="0"/>
          <p:nvPr/>
        </p:nvPicPr>
        <p:blipFill rotWithShape="1">
          <a:blip r:embed="rId5">
            <a:alphaModFix/>
          </a:blip>
          <a:srcRect t="44831" b="11883"/>
          <a:stretch/>
        </p:blipFill>
        <p:spPr>
          <a:xfrm>
            <a:off x="6877877" y="2710246"/>
            <a:ext cx="5046321" cy="2359045"/>
          </a:xfrm>
          <a:prstGeom prst="rect">
            <a:avLst/>
          </a:prstGeom>
          <a:noFill/>
          <a:ln>
            <a:noFill/>
          </a:ln>
        </p:spPr>
      </p:pic>
      <p:sp>
        <p:nvSpPr>
          <p:cNvPr id="157" name="Google Shape;157;p4"/>
          <p:cNvSpPr txBox="1"/>
          <p:nvPr/>
        </p:nvSpPr>
        <p:spPr>
          <a:xfrm>
            <a:off x="4082419" y="3589342"/>
            <a:ext cx="2537041"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7F7F7F"/>
                </a:solidFill>
                <a:latin typeface="Calibri"/>
                <a:ea typeface="Calibri"/>
                <a:cs typeface="Calibri"/>
                <a:sym typeface="Calibri"/>
              </a:rPr>
              <a:t>2. Policy Makers</a:t>
            </a:r>
            <a:endParaRPr sz="1400" b="0" i="0" u="none" strike="noStrike" cap="none">
              <a:solidFill>
                <a:srgbClr val="7F7F7F"/>
              </a:solidFill>
              <a:latin typeface="Arial"/>
              <a:ea typeface="Arial"/>
              <a:cs typeface="Arial"/>
              <a:sym typeface="Arial"/>
            </a:endParaRPr>
          </a:p>
        </p:txBody>
      </p:sp>
      <p:sp>
        <p:nvSpPr>
          <p:cNvPr id="158" name="Google Shape;158;p4"/>
          <p:cNvSpPr txBox="1"/>
          <p:nvPr/>
        </p:nvSpPr>
        <p:spPr>
          <a:xfrm>
            <a:off x="4647048" y="5688005"/>
            <a:ext cx="1713995" cy="52322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r>
              <a:rPr lang="en-US" sz="2800" b="0" i="0" u="none" strike="noStrike" cap="none">
                <a:solidFill>
                  <a:srgbClr val="7F7F7F"/>
                </a:solidFill>
                <a:latin typeface="Calibri"/>
                <a:ea typeface="Calibri"/>
                <a:cs typeface="Calibri"/>
                <a:sym typeface="Calibri"/>
              </a:rPr>
              <a:t>3. Patients</a:t>
            </a:r>
            <a:endParaRPr sz="1400" b="0" i="0" u="none" strike="noStrike" cap="none">
              <a:solidFill>
                <a:srgbClr val="7F7F7F"/>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4"/>
                                        </p:tgtEl>
                                        <p:attrNameLst>
                                          <p:attrName>style.visibility</p:attrName>
                                        </p:attrNameLst>
                                      </p:cBhvr>
                                      <p:to>
                                        <p:strVal val="visible"/>
                                      </p:to>
                                    </p:set>
                                    <p:animEffect transition="in" filter="fade">
                                      <p:cBhvr>
                                        <p:cTn id="7" dur="500"/>
                                        <p:tgtEl>
                                          <p:spTgt spid="154"/>
                                        </p:tgtEl>
                                      </p:cBhvr>
                                    </p:animEffect>
                                  </p:childTnLst>
                                </p:cTn>
                              </p:par>
                              <p:par>
                                <p:cTn id="8" presetID="10" presetClass="entr" presetSubtype="0" fill="hold" nodeType="withEffect">
                                  <p:stCondLst>
                                    <p:cond delay="0"/>
                                  </p:stCondLst>
                                  <p:childTnLst>
                                    <p:set>
                                      <p:cBhvr>
                                        <p:cTn id="9" dur="1" fill="hold">
                                          <p:stCondLst>
                                            <p:cond delay="0"/>
                                          </p:stCondLst>
                                        </p:cTn>
                                        <p:tgtEl>
                                          <p:spTgt spid="153"/>
                                        </p:tgtEl>
                                        <p:attrNameLst>
                                          <p:attrName>style.visibility</p:attrName>
                                        </p:attrNameLst>
                                      </p:cBhvr>
                                      <p:to>
                                        <p:strVal val="visible"/>
                                      </p:to>
                                    </p:set>
                                    <p:animEffect transition="in" filter="fade">
                                      <p:cBhvr>
                                        <p:cTn id="10" dur="500"/>
                                        <p:tgtEl>
                                          <p:spTgt spid="153"/>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56"/>
                                        </p:tgtEl>
                                        <p:attrNameLst>
                                          <p:attrName>style.visibility</p:attrName>
                                        </p:attrNameLst>
                                      </p:cBhvr>
                                      <p:to>
                                        <p:strVal val="visible"/>
                                      </p:to>
                                    </p:set>
                                    <p:animEffect transition="in" filter="fade">
                                      <p:cBhvr>
                                        <p:cTn id="15" dur="500"/>
                                        <p:tgtEl>
                                          <p:spTgt spid="156"/>
                                        </p:tgtEl>
                                      </p:cBhvr>
                                    </p:animEffect>
                                  </p:childTnLst>
                                </p:cTn>
                              </p:par>
                              <p:par>
                                <p:cTn id="16" presetID="10" presetClass="entr" presetSubtype="0" fill="hold" nodeType="withEffect">
                                  <p:stCondLst>
                                    <p:cond delay="0"/>
                                  </p:stCondLst>
                                  <p:childTnLst>
                                    <p:set>
                                      <p:cBhvr>
                                        <p:cTn id="17" dur="1" fill="hold">
                                          <p:stCondLst>
                                            <p:cond delay="0"/>
                                          </p:stCondLst>
                                        </p:cTn>
                                        <p:tgtEl>
                                          <p:spTgt spid="157"/>
                                        </p:tgtEl>
                                        <p:attrNameLst>
                                          <p:attrName>style.visibility</p:attrName>
                                        </p:attrNameLst>
                                      </p:cBhvr>
                                      <p:to>
                                        <p:strVal val="visible"/>
                                      </p:to>
                                    </p:set>
                                    <p:animEffect transition="in" filter="fade">
                                      <p:cBhvr>
                                        <p:cTn id="18" dur="500"/>
                                        <p:tgtEl>
                                          <p:spTgt spid="15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5"/>
                                        </p:tgtEl>
                                        <p:attrNameLst>
                                          <p:attrName>style.visibility</p:attrName>
                                        </p:attrNameLst>
                                      </p:cBhvr>
                                      <p:to>
                                        <p:strVal val="visible"/>
                                      </p:to>
                                    </p:set>
                                    <p:animEffect transition="in" filter="fade">
                                      <p:cBhvr>
                                        <p:cTn id="23" dur="500"/>
                                        <p:tgtEl>
                                          <p:spTgt spid="155"/>
                                        </p:tgtEl>
                                      </p:cBhvr>
                                    </p:animEffect>
                                  </p:childTnLst>
                                </p:cTn>
                              </p:par>
                              <p:par>
                                <p:cTn id="24" presetID="10" presetClass="entr" presetSubtype="0" fill="hold" nodeType="withEffect">
                                  <p:stCondLst>
                                    <p:cond delay="0"/>
                                  </p:stCondLst>
                                  <p:childTnLst>
                                    <p:set>
                                      <p:cBhvr>
                                        <p:cTn id="25" dur="1" fill="hold">
                                          <p:stCondLst>
                                            <p:cond delay="0"/>
                                          </p:stCondLst>
                                        </p:cTn>
                                        <p:tgtEl>
                                          <p:spTgt spid="158"/>
                                        </p:tgtEl>
                                        <p:attrNameLst>
                                          <p:attrName>style.visibility</p:attrName>
                                        </p:attrNameLst>
                                      </p:cBhvr>
                                      <p:to>
                                        <p:strVal val="visible"/>
                                      </p:to>
                                    </p:set>
                                    <p:animEffect transition="in" filter="fade">
                                      <p:cBhvr>
                                        <p:cTn id="26" dur="500"/>
                                        <p:tgtEl>
                                          <p:spTgt spid="1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g21230166606_1_1"/>
          <p:cNvSpPr txBox="1">
            <a:spLocks noGrp="1"/>
          </p:cNvSpPr>
          <p:nvPr>
            <p:ph type="title"/>
          </p:nvPr>
        </p:nvSpPr>
        <p:spPr>
          <a:xfrm>
            <a:off x="838200" y="27985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Agenda</a:t>
            </a:r>
            <a:endParaRPr/>
          </a:p>
        </p:txBody>
      </p:sp>
      <p:sp>
        <p:nvSpPr>
          <p:cNvPr id="165" name="Google Shape;165;g21230166606_1_1"/>
          <p:cNvSpPr txBox="1">
            <a:spLocks noGrp="1"/>
          </p:cNvSpPr>
          <p:nvPr>
            <p:ph type="body" idx="1"/>
          </p:nvPr>
        </p:nvSpPr>
        <p:spPr>
          <a:xfrm>
            <a:off x="3505200" y="1605550"/>
            <a:ext cx="5181600" cy="45714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1000"/>
              </a:spcBef>
              <a:spcAft>
                <a:spcPts val="0"/>
              </a:spcAft>
              <a:buNone/>
            </a:pPr>
            <a:r>
              <a:rPr lang="en-US">
                <a:solidFill>
                  <a:srgbClr val="888888"/>
                </a:solidFill>
              </a:rPr>
              <a:t>Background &amp; Approach</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Problem at Hand</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Project Goal</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Beneficiary from Solution</a:t>
            </a:r>
            <a:endParaRPr>
              <a:solidFill>
                <a:srgbClr val="888888"/>
              </a:solidFill>
            </a:endParaRPr>
          </a:p>
          <a:p>
            <a:pPr marL="0" lvl="0" indent="0" algn="ctr" rtl="0">
              <a:lnSpc>
                <a:spcPct val="90000"/>
              </a:lnSpc>
              <a:spcBef>
                <a:spcPts val="1000"/>
              </a:spcBef>
              <a:spcAft>
                <a:spcPts val="0"/>
              </a:spcAft>
              <a:buNone/>
            </a:pPr>
            <a:r>
              <a:rPr lang="en-US" sz="3600" b="1"/>
              <a:t>Exploratory Data Analysis</a:t>
            </a:r>
            <a:endParaRPr sz="3600" b="1"/>
          </a:p>
          <a:p>
            <a:pPr marL="0" lvl="0" indent="0" algn="ctr" rtl="0">
              <a:lnSpc>
                <a:spcPct val="90000"/>
              </a:lnSpc>
              <a:spcBef>
                <a:spcPts val="1000"/>
              </a:spcBef>
              <a:spcAft>
                <a:spcPts val="0"/>
              </a:spcAft>
              <a:buNone/>
            </a:pPr>
            <a:r>
              <a:rPr lang="en-US">
                <a:solidFill>
                  <a:srgbClr val="888888"/>
                </a:solidFill>
              </a:rPr>
              <a:t>Data pre-processing</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Data Modelling</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Results &amp; Evaluation</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Recommendations</a:t>
            </a:r>
            <a:endParaRPr>
              <a:solidFill>
                <a:srgbClr val="888888"/>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5"/>
          <p:cNvSpPr txBox="1">
            <a:spLocks noGrp="1"/>
          </p:cNvSpPr>
          <p:nvPr>
            <p:ph type="title"/>
          </p:nvPr>
        </p:nvSpPr>
        <p:spPr>
          <a:xfrm>
            <a:off x="366975" y="342175"/>
            <a:ext cx="109869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dk1"/>
              </a:buClr>
              <a:buSzPts val="4400"/>
              <a:buFont typeface="Calibri"/>
              <a:buNone/>
            </a:pPr>
            <a:r>
              <a:rPr lang="en-US"/>
              <a:t>Exploratory Data Analysis</a:t>
            </a:r>
            <a:endParaRPr/>
          </a:p>
        </p:txBody>
      </p:sp>
      <p:pic>
        <p:nvPicPr>
          <p:cNvPr id="171" name="Google Shape;171;p5"/>
          <p:cNvPicPr preferRelativeResize="0"/>
          <p:nvPr/>
        </p:nvPicPr>
        <p:blipFill rotWithShape="1">
          <a:blip r:embed="rId3">
            <a:alphaModFix/>
          </a:blip>
          <a:srcRect/>
          <a:stretch/>
        </p:blipFill>
        <p:spPr>
          <a:xfrm>
            <a:off x="304396" y="2411896"/>
            <a:ext cx="3724102" cy="3677478"/>
          </a:xfrm>
          <a:prstGeom prst="rect">
            <a:avLst/>
          </a:prstGeom>
          <a:noFill/>
          <a:ln>
            <a:noFill/>
          </a:ln>
        </p:spPr>
      </p:pic>
      <p:sp>
        <p:nvSpPr>
          <p:cNvPr id="172" name="Google Shape;172;p5"/>
          <p:cNvSpPr txBox="1"/>
          <p:nvPr/>
        </p:nvSpPr>
        <p:spPr>
          <a:xfrm>
            <a:off x="943708" y="1808308"/>
            <a:ext cx="244547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Dataset Metadata</a:t>
            </a:r>
            <a:endParaRPr sz="1400" b="0" i="0" u="none" strike="noStrike" cap="none">
              <a:solidFill>
                <a:srgbClr val="000000"/>
              </a:solidFill>
              <a:latin typeface="Arial"/>
              <a:ea typeface="Arial"/>
              <a:cs typeface="Arial"/>
              <a:sym typeface="Arial"/>
            </a:endParaRPr>
          </a:p>
        </p:txBody>
      </p:sp>
      <p:sp>
        <p:nvSpPr>
          <p:cNvPr id="173" name="Google Shape;173;p5"/>
          <p:cNvSpPr txBox="1"/>
          <p:nvPr/>
        </p:nvSpPr>
        <p:spPr>
          <a:xfrm>
            <a:off x="4719198" y="1765565"/>
            <a:ext cx="2729400" cy="64650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Sentiment Distribution</a:t>
            </a:r>
            <a:endParaRPr sz="1400" b="0" i="0" u="none" strike="noStrike" cap="none">
              <a:solidFill>
                <a:srgbClr val="000000"/>
              </a:solidFill>
              <a:latin typeface="Arial"/>
              <a:ea typeface="Arial"/>
              <a:cs typeface="Arial"/>
              <a:sym typeface="Arial"/>
            </a:endParaRPr>
          </a:p>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dk1"/>
              </a:solidFill>
              <a:latin typeface="Calibri"/>
              <a:ea typeface="Calibri"/>
              <a:cs typeface="Calibri"/>
              <a:sym typeface="Calibri"/>
            </a:endParaRPr>
          </a:p>
        </p:txBody>
      </p:sp>
      <p:sp>
        <p:nvSpPr>
          <p:cNvPr id="174" name="Google Shape;174;p5"/>
          <p:cNvSpPr txBox="1"/>
          <p:nvPr/>
        </p:nvSpPr>
        <p:spPr>
          <a:xfrm>
            <a:off x="8778741" y="1808308"/>
            <a:ext cx="2857898"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a:solidFill>
                  <a:schemeClr val="dk1"/>
                </a:solidFill>
                <a:latin typeface="Calibri"/>
                <a:ea typeface="Calibri"/>
                <a:cs typeface="Calibri"/>
                <a:sym typeface="Calibri"/>
              </a:rPr>
              <a:t>Exploring Column of Interest</a:t>
            </a:r>
            <a:endParaRPr sz="1400" b="0" i="0" u="none" strike="noStrike" cap="none">
              <a:solidFill>
                <a:srgbClr val="000000"/>
              </a:solidFill>
              <a:latin typeface="Arial"/>
              <a:ea typeface="Arial"/>
              <a:cs typeface="Arial"/>
              <a:sym typeface="Arial"/>
            </a:endParaRPr>
          </a:p>
        </p:txBody>
      </p:sp>
      <p:pic>
        <p:nvPicPr>
          <p:cNvPr id="175" name="Google Shape;175;p5"/>
          <p:cNvPicPr preferRelativeResize="0"/>
          <p:nvPr/>
        </p:nvPicPr>
        <p:blipFill rotWithShape="1">
          <a:blip r:embed="rId4">
            <a:alphaModFix/>
          </a:blip>
          <a:srcRect/>
          <a:stretch/>
        </p:blipFill>
        <p:spPr>
          <a:xfrm>
            <a:off x="8001059" y="2411896"/>
            <a:ext cx="3919957" cy="3300135"/>
          </a:xfrm>
          <a:prstGeom prst="rect">
            <a:avLst/>
          </a:prstGeom>
          <a:noFill/>
          <a:ln>
            <a:noFill/>
          </a:ln>
        </p:spPr>
      </p:pic>
      <p:pic>
        <p:nvPicPr>
          <p:cNvPr id="176" name="Google Shape;176;p5"/>
          <p:cNvPicPr preferRelativeResize="0"/>
          <p:nvPr/>
        </p:nvPicPr>
        <p:blipFill rotWithShape="1">
          <a:blip r:embed="rId5">
            <a:alphaModFix/>
          </a:blip>
          <a:srcRect/>
          <a:stretch/>
        </p:blipFill>
        <p:spPr>
          <a:xfrm>
            <a:off x="4124550" y="2411900"/>
            <a:ext cx="3724100" cy="330012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1"/>
                                        </p:tgtEl>
                                        <p:attrNameLst>
                                          <p:attrName>style.visibility</p:attrName>
                                        </p:attrNameLst>
                                      </p:cBhvr>
                                      <p:to>
                                        <p:strVal val="visible"/>
                                      </p:to>
                                    </p:set>
                                    <p:animEffect transition="in" filter="fade">
                                      <p:cBhvr>
                                        <p:cTn id="7" dur="1000"/>
                                        <p:tgtEl>
                                          <p:spTgt spid="171"/>
                                        </p:tgtEl>
                                      </p:cBhvr>
                                    </p:animEffect>
                                  </p:childTnLst>
                                </p:cTn>
                              </p:par>
                              <p:par>
                                <p:cTn id="8" presetID="10" presetClass="entr" presetSubtype="0" fill="hold" nodeType="withEffect">
                                  <p:stCondLst>
                                    <p:cond delay="0"/>
                                  </p:stCondLst>
                                  <p:childTnLst>
                                    <p:set>
                                      <p:cBhvr>
                                        <p:cTn id="9" dur="1" fill="hold">
                                          <p:stCondLst>
                                            <p:cond delay="0"/>
                                          </p:stCondLst>
                                        </p:cTn>
                                        <p:tgtEl>
                                          <p:spTgt spid="172"/>
                                        </p:tgtEl>
                                        <p:attrNameLst>
                                          <p:attrName>style.visibility</p:attrName>
                                        </p:attrNameLst>
                                      </p:cBhvr>
                                      <p:to>
                                        <p:strVal val="visible"/>
                                      </p:to>
                                    </p:set>
                                    <p:animEffect transition="in" filter="fade">
                                      <p:cBhvr>
                                        <p:cTn id="10" dur="1000"/>
                                        <p:tgtEl>
                                          <p:spTgt spid="17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3"/>
                                        </p:tgtEl>
                                        <p:attrNameLst>
                                          <p:attrName>style.visibility</p:attrName>
                                        </p:attrNameLst>
                                      </p:cBhvr>
                                      <p:to>
                                        <p:strVal val="visible"/>
                                      </p:to>
                                    </p:set>
                                    <p:animEffect transition="in" filter="fade">
                                      <p:cBhvr>
                                        <p:cTn id="15" dur="1000"/>
                                        <p:tgtEl>
                                          <p:spTgt spid="173"/>
                                        </p:tgtEl>
                                      </p:cBhvr>
                                    </p:animEffect>
                                  </p:childTnLst>
                                </p:cTn>
                              </p:par>
                              <p:par>
                                <p:cTn id="16" presetID="10" presetClass="entr" presetSubtype="0" fill="hold" nodeType="withEffect">
                                  <p:stCondLst>
                                    <p:cond delay="0"/>
                                  </p:stCondLst>
                                  <p:childTnLst>
                                    <p:set>
                                      <p:cBhvr>
                                        <p:cTn id="17" dur="1" fill="hold">
                                          <p:stCondLst>
                                            <p:cond delay="0"/>
                                          </p:stCondLst>
                                        </p:cTn>
                                        <p:tgtEl>
                                          <p:spTgt spid="176"/>
                                        </p:tgtEl>
                                        <p:attrNameLst>
                                          <p:attrName>style.visibility</p:attrName>
                                        </p:attrNameLst>
                                      </p:cBhvr>
                                      <p:to>
                                        <p:strVal val="visible"/>
                                      </p:to>
                                    </p:set>
                                    <p:animEffect transition="in" filter="fade">
                                      <p:cBhvr>
                                        <p:cTn id="18" dur="1000"/>
                                        <p:tgtEl>
                                          <p:spTgt spid="17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74"/>
                                        </p:tgtEl>
                                        <p:attrNameLst>
                                          <p:attrName>style.visibility</p:attrName>
                                        </p:attrNameLst>
                                      </p:cBhvr>
                                      <p:to>
                                        <p:strVal val="visible"/>
                                      </p:to>
                                    </p:set>
                                    <p:animEffect transition="in" filter="fade">
                                      <p:cBhvr>
                                        <p:cTn id="23" dur="1000"/>
                                        <p:tgtEl>
                                          <p:spTgt spid="174"/>
                                        </p:tgtEl>
                                      </p:cBhvr>
                                    </p:animEffect>
                                  </p:childTnLst>
                                </p:cTn>
                              </p:par>
                              <p:par>
                                <p:cTn id="24" presetID="10" presetClass="entr" presetSubtype="0" fill="hold" nodeType="withEffect">
                                  <p:stCondLst>
                                    <p:cond delay="0"/>
                                  </p:stCondLst>
                                  <p:childTnLst>
                                    <p:set>
                                      <p:cBhvr>
                                        <p:cTn id="25" dur="1" fill="hold">
                                          <p:stCondLst>
                                            <p:cond delay="0"/>
                                          </p:stCondLst>
                                        </p:cTn>
                                        <p:tgtEl>
                                          <p:spTgt spid="175"/>
                                        </p:tgtEl>
                                        <p:attrNameLst>
                                          <p:attrName>style.visibility</p:attrName>
                                        </p:attrNameLst>
                                      </p:cBhvr>
                                      <p:to>
                                        <p:strVal val="visible"/>
                                      </p:to>
                                    </p:set>
                                    <p:animEffect transition="in" filter="fade">
                                      <p:cBhvr>
                                        <p:cTn id="26" dur="10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g21230166606_1_7"/>
          <p:cNvSpPr txBox="1">
            <a:spLocks noGrp="1"/>
          </p:cNvSpPr>
          <p:nvPr>
            <p:ph type="title"/>
          </p:nvPr>
        </p:nvSpPr>
        <p:spPr>
          <a:xfrm>
            <a:off x="838200" y="279850"/>
            <a:ext cx="10515600" cy="1325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SzPts val="1800"/>
              <a:buNone/>
            </a:pPr>
            <a:r>
              <a:rPr lang="en-US"/>
              <a:t>Agenda</a:t>
            </a:r>
            <a:endParaRPr/>
          </a:p>
        </p:txBody>
      </p:sp>
      <p:sp>
        <p:nvSpPr>
          <p:cNvPr id="183" name="Google Shape;183;g21230166606_1_7"/>
          <p:cNvSpPr txBox="1">
            <a:spLocks noGrp="1"/>
          </p:cNvSpPr>
          <p:nvPr>
            <p:ph type="body" idx="1"/>
          </p:nvPr>
        </p:nvSpPr>
        <p:spPr>
          <a:xfrm>
            <a:off x="3505200" y="1605550"/>
            <a:ext cx="5181600" cy="4571400"/>
          </a:xfrm>
          <a:prstGeom prst="rect">
            <a:avLst/>
          </a:prstGeom>
          <a:noFill/>
          <a:ln>
            <a:noFill/>
          </a:ln>
        </p:spPr>
        <p:txBody>
          <a:bodyPr spcFirstLastPara="1" wrap="square" lIns="91425" tIns="45700" rIns="91425" bIns="45700" anchor="ctr" anchorCtr="0">
            <a:normAutofit lnSpcReduction="10000"/>
          </a:bodyPr>
          <a:lstStyle/>
          <a:p>
            <a:pPr marL="0" lvl="0" indent="0" algn="ctr" rtl="0">
              <a:lnSpc>
                <a:spcPct val="90000"/>
              </a:lnSpc>
              <a:spcBef>
                <a:spcPts val="1000"/>
              </a:spcBef>
              <a:spcAft>
                <a:spcPts val="0"/>
              </a:spcAft>
              <a:buNone/>
            </a:pPr>
            <a:r>
              <a:rPr lang="en-US">
                <a:solidFill>
                  <a:srgbClr val="888888"/>
                </a:solidFill>
              </a:rPr>
              <a:t>Background &amp; Approach</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Problem at Hand</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Project Goal</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Beneficiary from Solution</a:t>
            </a:r>
            <a:endParaRPr>
              <a:solidFill>
                <a:srgbClr val="888888"/>
              </a:solidFill>
            </a:endParaRPr>
          </a:p>
          <a:p>
            <a:pPr marL="0" lvl="0" indent="0" algn="ctr" rtl="0">
              <a:lnSpc>
                <a:spcPct val="90000"/>
              </a:lnSpc>
              <a:spcBef>
                <a:spcPts val="1000"/>
              </a:spcBef>
              <a:spcAft>
                <a:spcPts val="0"/>
              </a:spcAft>
              <a:buNone/>
            </a:pPr>
            <a:r>
              <a:rPr lang="en-US">
                <a:solidFill>
                  <a:srgbClr val="7F7F7F"/>
                </a:solidFill>
              </a:rPr>
              <a:t>Exploratory Data Analysis</a:t>
            </a:r>
            <a:endParaRPr>
              <a:solidFill>
                <a:srgbClr val="7F7F7F"/>
              </a:solidFill>
            </a:endParaRPr>
          </a:p>
          <a:p>
            <a:pPr marL="0" lvl="0" indent="0" algn="ctr" rtl="0">
              <a:lnSpc>
                <a:spcPct val="90000"/>
              </a:lnSpc>
              <a:spcBef>
                <a:spcPts val="1000"/>
              </a:spcBef>
              <a:spcAft>
                <a:spcPts val="0"/>
              </a:spcAft>
              <a:buNone/>
            </a:pPr>
            <a:r>
              <a:rPr lang="en-US" sz="3600" b="1"/>
              <a:t>Data pre-processing</a:t>
            </a:r>
            <a:endParaRPr sz="3600" b="1"/>
          </a:p>
          <a:p>
            <a:pPr marL="0" lvl="0" indent="0" algn="ctr" rtl="0">
              <a:lnSpc>
                <a:spcPct val="90000"/>
              </a:lnSpc>
              <a:spcBef>
                <a:spcPts val="1000"/>
              </a:spcBef>
              <a:spcAft>
                <a:spcPts val="0"/>
              </a:spcAft>
              <a:buNone/>
            </a:pPr>
            <a:r>
              <a:rPr lang="en-US">
                <a:solidFill>
                  <a:srgbClr val="888888"/>
                </a:solidFill>
              </a:rPr>
              <a:t>Data Modelling</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Results &amp; Evaluation</a:t>
            </a:r>
            <a:endParaRPr>
              <a:solidFill>
                <a:srgbClr val="888888"/>
              </a:solidFill>
            </a:endParaRPr>
          </a:p>
          <a:p>
            <a:pPr marL="0" lvl="0" indent="0" algn="ctr" rtl="0">
              <a:lnSpc>
                <a:spcPct val="90000"/>
              </a:lnSpc>
              <a:spcBef>
                <a:spcPts val="1000"/>
              </a:spcBef>
              <a:spcAft>
                <a:spcPts val="0"/>
              </a:spcAft>
              <a:buNone/>
            </a:pPr>
            <a:r>
              <a:rPr lang="en-US">
                <a:solidFill>
                  <a:srgbClr val="888888"/>
                </a:solidFill>
              </a:rPr>
              <a:t>Recommendations</a:t>
            </a:r>
            <a:endParaRPr>
              <a:solidFill>
                <a:srgbClr val="888888"/>
              </a:solidFill>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27</TotalTime>
  <Words>2025</Words>
  <Application>Microsoft Macintosh PowerPoint</Application>
  <PresentationFormat>Widescreen</PresentationFormat>
  <Paragraphs>247</Paragraphs>
  <Slides>29</Slides>
  <Notes>29</Notes>
  <HiddenSlides>0</HiddenSlides>
  <MMClips>0</MMClips>
  <ScaleCrop>false</ScaleCrop>
  <HeadingPairs>
    <vt:vector size="6" baseType="variant">
      <vt:variant>
        <vt:lpstr>Fonts Used</vt:lpstr>
      </vt:variant>
      <vt:variant>
        <vt:i4>6</vt:i4>
      </vt:variant>
      <vt:variant>
        <vt:lpstr>Theme</vt:lpstr>
      </vt:variant>
      <vt:variant>
        <vt:i4>2</vt:i4>
      </vt:variant>
      <vt:variant>
        <vt:lpstr>Slide Titles</vt:lpstr>
      </vt:variant>
      <vt:variant>
        <vt:i4>29</vt:i4>
      </vt:variant>
    </vt:vector>
  </HeadingPairs>
  <TitlesOfParts>
    <vt:vector size="37" baseType="lpstr">
      <vt:lpstr>Helvetica Neue</vt:lpstr>
      <vt:lpstr>Verdana</vt:lpstr>
      <vt:lpstr>Arial</vt:lpstr>
      <vt:lpstr>Cambria</vt:lpstr>
      <vt:lpstr>Times New Roman</vt:lpstr>
      <vt:lpstr>Calibri</vt:lpstr>
      <vt:lpstr>Office Theme</vt:lpstr>
      <vt:lpstr>Office Theme</vt:lpstr>
      <vt:lpstr>PowerPoint Presentation</vt:lpstr>
      <vt:lpstr>Agenda</vt:lpstr>
      <vt:lpstr>Background &amp; Approach</vt:lpstr>
      <vt:lpstr>Problem at Hand</vt:lpstr>
      <vt:lpstr>Project Goal</vt:lpstr>
      <vt:lpstr>Beneficiaries</vt:lpstr>
      <vt:lpstr>Agenda</vt:lpstr>
      <vt:lpstr>Exploratory Data Analysis</vt:lpstr>
      <vt:lpstr>Agenda</vt:lpstr>
      <vt:lpstr>Data Pre-processing</vt:lpstr>
      <vt:lpstr>Agenda</vt:lpstr>
      <vt:lpstr>Topic Modeling   Latent Dirichlet Algorithm + Bigrams/Trigrams</vt:lpstr>
      <vt:lpstr>PowerPoint Presentation</vt:lpstr>
      <vt:lpstr>Visualizations</vt:lpstr>
      <vt:lpstr>Agenda</vt:lpstr>
      <vt:lpstr>PowerPoint Presentation</vt:lpstr>
      <vt:lpstr>General CGM Analysis</vt:lpstr>
      <vt:lpstr>Patient Expectations</vt:lpstr>
      <vt:lpstr>Knowledge Gaps</vt:lpstr>
      <vt:lpstr>Benefits to Diabetes Patients</vt:lpstr>
      <vt:lpstr>Unmet Needs</vt:lpstr>
      <vt:lpstr>CGM Product-Specific Analysis</vt:lpstr>
      <vt:lpstr>Dexcom</vt:lpstr>
      <vt:lpstr>FreeStyle</vt:lpstr>
      <vt:lpstr>PowerPoint Presentation</vt:lpstr>
      <vt:lpstr>Dexcom vs. Freestyle Opinions</vt:lpstr>
      <vt:lpstr>PowerPoint Presentation</vt:lpstr>
      <vt:lpstr>Recommendations</vt:lpstr>
      <vt:lpstr>Thank You! 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Muhammad Asad Shoaib</dc:creator>
  <cp:lastModifiedBy>Muhammad Asad Shoaib</cp:lastModifiedBy>
  <cp:revision>2</cp:revision>
  <dcterms:created xsi:type="dcterms:W3CDTF">2023-02-26T15:31:48Z</dcterms:created>
  <dcterms:modified xsi:type="dcterms:W3CDTF">2023-02-27T16:03:52Z</dcterms:modified>
</cp:coreProperties>
</file>